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4"/>
  </p:notesMasterIdLst>
  <p:sldIdLst>
    <p:sldId id="338" r:id="rId2"/>
    <p:sldId id="292" r:id="rId3"/>
    <p:sldId id="293" r:id="rId4"/>
    <p:sldId id="294" r:id="rId5"/>
    <p:sldId id="257" r:id="rId6"/>
    <p:sldId id="295" r:id="rId7"/>
    <p:sldId id="296" r:id="rId8"/>
    <p:sldId id="297" r:id="rId9"/>
    <p:sldId id="298" r:id="rId10"/>
    <p:sldId id="299" r:id="rId11"/>
    <p:sldId id="258" r:id="rId12"/>
    <p:sldId id="300" r:id="rId13"/>
    <p:sldId id="339" r:id="rId14"/>
    <p:sldId id="259" r:id="rId15"/>
    <p:sldId id="301" r:id="rId16"/>
    <p:sldId id="260" r:id="rId17"/>
    <p:sldId id="302" r:id="rId18"/>
    <p:sldId id="261" r:id="rId19"/>
    <p:sldId id="303" r:id="rId20"/>
    <p:sldId id="262" r:id="rId21"/>
    <p:sldId id="263" r:id="rId22"/>
    <p:sldId id="304" r:id="rId23"/>
    <p:sldId id="264" r:id="rId24"/>
    <p:sldId id="265" r:id="rId25"/>
    <p:sldId id="266" r:id="rId26"/>
    <p:sldId id="305" r:id="rId27"/>
    <p:sldId id="267" r:id="rId28"/>
    <p:sldId id="306" r:id="rId29"/>
    <p:sldId id="268" r:id="rId30"/>
    <p:sldId id="307" r:id="rId31"/>
    <p:sldId id="269" r:id="rId32"/>
    <p:sldId id="270" r:id="rId33"/>
    <p:sldId id="308" r:id="rId34"/>
    <p:sldId id="309" r:id="rId35"/>
    <p:sldId id="271" r:id="rId36"/>
    <p:sldId id="310" r:id="rId37"/>
    <p:sldId id="272" r:id="rId38"/>
    <p:sldId id="311" r:id="rId39"/>
    <p:sldId id="273" r:id="rId40"/>
    <p:sldId id="312" r:id="rId41"/>
    <p:sldId id="274" r:id="rId42"/>
    <p:sldId id="313" r:id="rId43"/>
    <p:sldId id="275" r:id="rId44"/>
    <p:sldId id="314" r:id="rId45"/>
    <p:sldId id="276" r:id="rId46"/>
    <p:sldId id="277" r:id="rId47"/>
    <p:sldId id="315" r:id="rId48"/>
    <p:sldId id="316" r:id="rId49"/>
    <p:sldId id="317" r:id="rId50"/>
    <p:sldId id="318" r:id="rId51"/>
    <p:sldId id="319" r:id="rId52"/>
    <p:sldId id="320" r:id="rId53"/>
    <p:sldId id="278" r:id="rId54"/>
    <p:sldId id="321" r:id="rId55"/>
    <p:sldId id="279" r:id="rId56"/>
    <p:sldId id="280"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281" r:id="rId71"/>
    <p:sldId id="282" r:id="rId72"/>
    <p:sldId id="283" r:id="rId73"/>
    <p:sldId id="284" r:id="rId74"/>
    <p:sldId id="285" r:id="rId75"/>
    <p:sldId id="335" r:id="rId76"/>
    <p:sldId id="336" r:id="rId77"/>
    <p:sldId id="286" r:id="rId78"/>
    <p:sldId id="287" r:id="rId79"/>
    <p:sldId id="288" r:id="rId80"/>
    <p:sldId id="337" r:id="rId81"/>
    <p:sldId id="289" r:id="rId82"/>
    <p:sldId id="290"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75" d="100"/>
          <a:sy n="75" d="100"/>
        </p:scale>
        <p:origin x="1013"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4A0783-F04A-BC37-A72C-934A548F896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US"/>
          </a:p>
        </p:txBody>
      </p:sp>
      <p:sp>
        <p:nvSpPr>
          <p:cNvPr id="3" name="Date Placeholder 2">
            <a:extLst>
              <a:ext uri="{FF2B5EF4-FFF2-40B4-BE49-F238E27FC236}">
                <a16:creationId xmlns:a16="http://schemas.microsoft.com/office/drawing/2014/main" id="{A911D7ED-1658-8539-57E5-291E817F7FA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2FB4CD6F-F1CA-4704-9BBD-B91C8C9827AD}" type="datetimeFigureOut">
              <a:rPr lang="en-US"/>
              <a:pPr>
                <a:defRPr/>
              </a:pPr>
              <a:t>2/26/2023</a:t>
            </a:fld>
            <a:endParaRPr lang="en-US"/>
          </a:p>
        </p:txBody>
      </p:sp>
      <p:sp>
        <p:nvSpPr>
          <p:cNvPr id="4" name="Slide Image Placeholder 3">
            <a:extLst>
              <a:ext uri="{FF2B5EF4-FFF2-40B4-BE49-F238E27FC236}">
                <a16:creationId xmlns:a16="http://schemas.microsoft.com/office/drawing/2014/main" id="{48F614EF-47C2-90AB-DD6F-22F80F6C9B7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C66E22-E869-8EB2-1E5E-011C0B91703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B5D902F-F983-EEA6-ECB8-A676D05B4C4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38E40D90-ECEB-4BBD-C6EC-A9A77B49294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AB67030-715F-43A4-8C24-40AFA9AFBBE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4583601E-E4F3-BA7E-5727-0E5EA25780AE}"/>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 name="Group 18">
            <a:extLst>
              <a:ext uri="{FF2B5EF4-FFF2-40B4-BE49-F238E27FC236}">
                <a16:creationId xmlns:a16="http://schemas.microsoft.com/office/drawing/2014/main" id="{92DC9475-F0D2-DCF4-4340-F80C1AF81E01}"/>
              </a:ext>
            </a:extLst>
          </p:cNvPr>
          <p:cNvGrpSpPr>
            <a:grpSpLocks/>
          </p:cNvGrpSpPr>
          <p:nvPr/>
        </p:nvGrpSpPr>
        <p:grpSpPr bwMode="auto">
          <a:xfrm>
            <a:off x="-3175" y="4953000"/>
            <a:ext cx="9147175" cy="1911350"/>
            <a:chOff x="-3765" y="4832896"/>
            <a:chExt cx="9147765" cy="2032192"/>
          </a:xfrm>
        </p:grpSpPr>
        <p:sp>
          <p:nvSpPr>
            <p:cNvPr id="4" name="Freeform 19">
              <a:extLst>
                <a:ext uri="{FF2B5EF4-FFF2-40B4-BE49-F238E27FC236}">
                  <a16:creationId xmlns:a16="http://schemas.microsoft.com/office/drawing/2014/main" id="{6F3A64D4-EE2E-0CF9-EE44-15216EDA22AE}"/>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5" name="Freeform 20">
              <a:extLst>
                <a:ext uri="{FF2B5EF4-FFF2-40B4-BE49-F238E27FC236}">
                  <a16:creationId xmlns:a16="http://schemas.microsoft.com/office/drawing/2014/main" id="{541C0FC9-A444-4647-CFAC-521FD04B2D65}"/>
                </a:ext>
              </a:extLst>
            </p:cNvPr>
            <p:cNvSpPr>
              <a:spLocks/>
            </p:cNvSpPr>
            <p:nvPr/>
          </p:nvSpPr>
          <p:spPr bwMode="auto">
            <a:xfrm>
              <a:off x="35443" y="5135526"/>
              <a:ext cx="9108557" cy="838200"/>
            </a:xfrm>
            <a:custGeom>
              <a:avLst/>
              <a:gdLst>
                <a:gd name="T0" fmla="*/ 0 w 5760"/>
                <a:gd name="T1" fmla="*/ 0 h 528"/>
                <a:gd name="T2" fmla="*/ 2147483647 w 5760"/>
                <a:gd name="T3" fmla="*/ 0 h 528"/>
                <a:gd name="T4" fmla="*/ 2147483647 w 5760"/>
                <a:gd name="T5" fmla="*/ 1330642500 h 528"/>
                <a:gd name="T6" fmla="*/ 12003212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6" name="Freeform 22">
              <a:extLst>
                <a:ext uri="{FF2B5EF4-FFF2-40B4-BE49-F238E27FC236}">
                  <a16:creationId xmlns:a16="http://schemas.microsoft.com/office/drawing/2014/main" id="{BF59346E-CDF0-E359-0DDC-F083B22BDC2A}"/>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A3039924-90E6-EDBA-F0C0-EEC49235E8A8}"/>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8" name="Action Button: Forward or Next 24">
            <a:hlinkClick r:id="" action="ppaction://hlinkshowjump?jump=nextslide" highlightClick="1"/>
            <a:extLst>
              <a:ext uri="{FF2B5EF4-FFF2-40B4-BE49-F238E27FC236}">
                <a16:creationId xmlns:a16="http://schemas.microsoft.com/office/drawing/2014/main" id="{877AC819-D07D-FD70-5ADB-E5024FD8768A}"/>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0" name="Date Placeholder 29">
            <a:extLst>
              <a:ext uri="{FF2B5EF4-FFF2-40B4-BE49-F238E27FC236}">
                <a16:creationId xmlns:a16="http://schemas.microsoft.com/office/drawing/2014/main" id="{232BC083-843B-1994-168F-89216E7C7C31}"/>
              </a:ext>
            </a:extLst>
          </p:cNvPr>
          <p:cNvSpPr>
            <a:spLocks noGrp="1"/>
          </p:cNvSpPr>
          <p:nvPr>
            <p:ph type="dt" sz="half" idx="10"/>
          </p:nvPr>
        </p:nvSpPr>
        <p:spPr/>
        <p:txBody>
          <a:bodyPr/>
          <a:lstStyle>
            <a:lvl1pPr>
              <a:defRPr>
                <a:solidFill>
                  <a:srgbClr val="FFFFFF"/>
                </a:solidFill>
              </a:defRPr>
            </a:lvl1pPr>
            <a:extLst/>
          </a:lstStyle>
          <a:p>
            <a:pPr>
              <a:defRPr/>
            </a:pPr>
            <a:fld id="{B7393D01-1686-4AE5-B11F-CAD02379EF33}" type="datetime1">
              <a:rPr lang="en-US"/>
              <a:pPr>
                <a:defRPr/>
              </a:pPr>
              <a:t>2/26/2023</a:t>
            </a:fld>
            <a:endParaRPr lang="en-US"/>
          </a:p>
        </p:txBody>
      </p:sp>
      <p:sp>
        <p:nvSpPr>
          <p:cNvPr id="11" name="Slide Number Placeholder 26">
            <a:extLst>
              <a:ext uri="{FF2B5EF4-FFF2-40B4-BE49-F238E27FC236}">
                <a16:creationId xmlns:a16="http://schemas.microsoft.com/office/drawing/2014/main" id="{4567CDEA-B60B-7F3C-E45A-11F715DA353E}"/>
              </a:ext>
            </a:extLst>
          </p:cNvPr>
          <p:cNvSpPr>
            <a:spLocks noGrp="1"/>
          </p:cNvSpPr>
          <p:nvPr>
            <p:ph type="sldNum" sz="quarter" idx="11"/>
          </p:nvPr>
        </p:nvSpPr>
        <p:spPr/>
        <p:txBody>
          <a:bodyPr/>
          <a:lstStyle>
            <a:lvl1pPr>
              <a:defRPr>
                <a:solidFill>
                  <a:srgbClr val="FFFFFF"/>
                </a:solidFill>
              </a:defRPr>
            </a:lvl1pPr>
          </a:lstStyle>
          <a:p>
            <a:fld id="{C6BA61A1-0026-45C4-B3A5-DF1E5FE8312C}" type="slidenum">
              <a:rPr lang="en-US" altLang="en-US"/>
              <a:pPr/>
              <a:t>‹#›</a:t>
            </a:fld>
            <a:endParaRPr lang="en-US" altLang="en-US"/>
          </a:p>
        </p:txBody>
      </p:sp>
      <p:sp>
        <p:nvSpPr>
          <p:cNvPr id="12" name="Footer Placeholder 18">
            <a:extLst>
              <a:ext uri="{FF2B5EF4-FFF2-40B4-BE49-F238E27FC236}">
                <a16:creationId xmlns:a16="http://schemas.microsoft.com/office/drawing/2014/main" id="{44BB5021-E2E5-BB7C-BF7D-6E23D9A96C05}"/>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Copyright © Pearson, Inc. 2013. All Rights Reserved.</a:t>
            </a:r>
          </a:p>
        </p:txBody>
      </p:sp>
    </p:spTree>
    <p:extLst>
      <p:ext uri="{BB962C8B-B14F-4D97-AF65-F5344CB8AC3E}">
        <p14:creationId xmlns:p14="http://schemas.microsoft.com/office/powerpoint/2010/main" val="298144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C94C69EF-FD8F-6E8D-FD49-9CE2AECFAC06}"/>
              </a:ext>
            </a:extLst>
          </p:cNvPr>
          <p:cNvSpPr>
            <a:spLocks noGrp="1"/>
          </p:cNvSpPr>
          <p:nvPr>
            <p:ph type="dt" sz="half" idx="10"/>
          </p:nvPr>
        </p:nvSpPr>
        <p:spPr/>
        <p:txBody>
          <a:bodyPr/>
          <a:lstStyle>
            <a:lvl1pPr>
              <a:defRPr/>
            </a:lvl1pPr>
          </a:lstStyle>
          <a:p>
            <a:pPr>
              <a:defRPr/>
            </a:pPr>
            <a:fld id="{B7F6FAED-DEF8-413A-ADAF-3E7CF985563A}" type="datetime1">
              <a:rPr lang="en-US"/>
              <a:pPr>
                <a:defRPr/>
              </a:pPr>
              <a:t>2/26/2023</a:t>
            </a:fld>
            <a:endParaRPr lang="en-US"/>
          </a:p>
        </p:txBody>
      </p:sp>
      <p:sp>
        <p:nvSpPr>
          <p:cNvPr id="5" name="Footer Placeholder 21">
            <a:extLst>
              <a:ext uri="{FF2B5EF4-FFF2-40B4-BE49-F238E27FC236}">
                <a16:creationId xmlns:a16="http://schemas.microsoft.com/office/drawing/2014/main" id="{4E41CE71-BC44-F8A9-7EF9-54FF6DE5E0C5}"/>
              </a:ext>
            </a:extLst>
          </p:cNvPr>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a:extLst>
              <a:ext uri="{FF2B5EF4-FFF2-40B4-BE49-F238E27FC236}">
                <a16:creationId xmlns:a16="http://schemas.microsoft.com/office/drawing/2014/main" id="{87CCAAF8-A07F-312C-B4F4-F233AA2B07B8}"/>
              </a:ext>
            </a:extLst>
          </p:cNvPr>
          <p:cNvSpPr>
            <a:spLocks noGrp="1"/>
          </p:cNvSpPr>
          <p:nvPr>
            <p:ph type="sldNum" sz="quarter" idx="12"/>
          </p:nvPr>
        </p:nvSpPr>
        <p:spPr/>
        <p:txBody>
          <a:bodyPr/>
          <a:lstStyle>
            <a:lvl1pPr>
              <a:defRPr/>
            </a:lvl1pPr>
          </a:lstStyle>
          <a:p>
            <a:fld id="{F2217337-9B90-4C61-BE64-175A2E845C85}" type="slidenum">
              <a:rPr lang="en-US" altLang="en-US"/>
              <a:pPr/>
              <a:t>‹#›</a:t>
            </a:fld>
            <a:endParaRPr lang="en-US" altLang="en-US"/>
          </a:p>
        </p:txBody>
      </p:sp>
    </p:spTree>
    <p:extLst>
      <p:ext uri="{BB962C8B-B14F-4D97-AF65-F5344CB8AC3E}">
        <p14:creationId xmlns:p14="http://schemas.microsoft.com/office/powerpoint/2010/main" val="414309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7123601D-863A-F14D-307A-3A106BBC1EF4}"/>
              </a:ext>
            </a:extLst>
          </p:cNvPr>
          <p:cNvSpPr>
            <a:spLocks noGrp="1"/>
          </p:cNvSpPr>
          <p:nvPr>
            <p:ph type="dt" sz="half" idx="10"/>
          </p:nvPr>
        </p:nvSpPr>
        <p:spPr/>
        <p:txBody>
          <a:bodyPr/>
          <a:lstStyle>
            <a:lvl1pPr>
              <a:defRPr/>
            </a:lvl1pPr>
          </a:lstStyle>
          <a:p>
            <a:pPr>
              <a:defRPr/>
            </a:pPr>
            <a:fld id="{058CEDEA-DA95-408E-BAE4-72F59313874B}" type="datetime1">
              <a:rPr lang="en-US"/>
              <a:pPr>
                <a:defRPr/>
              </a:pPr>
              <a:t>2/26/2023</a:t>
            </a:fld>
            <a:endParaRPr lang="en-US"/>
          </a:p>
        </p:txBody>
      </p:sp>
      <p:sp>
        <p:nvSpPr>
          <p:cNvPr id="5" name="Footer Placeholder 21">
            <a:extLst>
              <a:ext uri="{FF2B5EF4-FFF2-40B4-BE49-F238E27FC236}">
                <a16:creationId xmlns:a16="http://schemas.microsoft.com/office/drawing/2014/main" id="{5F3E769E-18C6-C972-AC6A-F77C83C9E88B}"/>
              </a:ext>
            </a:extLst>
          </p:cNvPr>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a:extLst>
              <a:ext uri="{FF2B5EF4-FFF2-40B4-BE49-F238E27FC236}">
                <a16:creationId xmlns:a16="http://schemas.microsoft.com/office/drawing/2014/main" id="{BA662689-E2C4-6782-B785-D10F1C718BEE}"/>
              </a:ext>
            </a:extLst>
          </p:cNvPr>
          <p:cNvSpPr>
            <a:spLocks noGrp="1"/>
          </p:cNvSpPr>
          <p:nvPr>
            <p:ph type="sldNum" sz="quarter" idx="12"/>
          </p:nvPr>
        </p:nvSpPr>
        <p:spPr/>
        <p:txBody>
          <a:bodyPr/>
          <a:lstStyle>
            <a:lvl1pPr>
              <a:defRPr/>
            </a:lvl1pPr>
          </a:lstStyle>
          <a:p>
            <a:fld id="{073BFA98-B5FC-4D95-9F15-7193D5E00A51}" type="slidenum">
              <a:rPr lang="en-US" altLang="en-US"/>
              <a:pPr/>
              <a:t>‹#›</a:t>
            </a:fld>
            <a:endParaRPr lang="en-US" altLang="en-US"/>
          </a:p>
        </p:txBody>
      </p:sp>
    </p:spTree>
    <p:extLst>
      <p:ext uri="{BB962C8B-B14F-4D97-AF65-F5344CB8AC3E}">
        <p14:creationId xmlns:p14="http://schemas.microsoft.com/office/powerpoint/2010/main" val="1039754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E0A55E01-AA8A-67D2-0FFD-A7CAEEA6E930}"/>
              </a:ext>
            </a:extLst>
          </p:cNvPr>
          <p:cNvSpPr>
            <a:spLocks noGrp="1"/>
          </p:cNvSpPr>
          <p:nvPr>
            <p:ph type="dt" sz="half" idx="10"/>
          </p:nvPr>
        </p:nvSpPr>
        <p:spPr/>
        <p:txBody>
          <a:bodyPr/>
          <a:lstStyle>
            <a:lvl1pPr>
              <a:defRPr/>
            </a:lvl1pPr>
          </a:lstStyle>
          <a:p>
            <a:pPr>
              <a:defRPr/>
            </a:pPr>
            <a:fld id="{8F8FB3B1-F667-44AC-8C09-919719A5564B}" type="datetime1">
              <a:rPr lang="en-US"/>
              <a:pPr>
                <a:defRPr/>
              </a:pPr>
              <a:t>2/26/2023</a:t>
            </a:fld>
            <a:endParaRPr lang="en-US"/>
          </a:p>
        </p:txBody>
      </p:sp>
      <p:sp>
        <p:nvSpPr>
          <p:cNvPr id="5" name="Footer Placeholder 21">
            <a:extLst>
              <a:ext uri="{FF2B5EF4-FFF2-40B4-BE49-F238E27FC236}">
                <a16:creationId xmlns:a16="http://schemas.microsoft.com/office/drawing/2014/main" id="{B1D224C4-5FDE-249B-07DE-BCB4C4093CFC}"/>
              </a:ext>
            </a:extLst>
          </p:cNvPr>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a:extLst>
              <a:ext uri="{FF2B5EF4-FFF2-40B4-BE49-F238E27FC236}">
                <a16:creationId xmlns:a16="http://schemas.microsoft.com/office/drawing/2014/main" id="{DD23CEFD-4ECE-0A8C-0C20-EA12E9B1DC9C}"/>
              </a:ext>
            </a:extLst>
          </p:cNvPr>
          <p:cNvSpPr>
            <a:spLocks noGrp="1"/>
          </p:cNvSpPr>
          <p:nvPr>
            <p:ph type="sldNum" sz="quarter" idx="12"/>
          </p:nvPr>
        </p:nvSpPr>
        <p:spPr/>
        <p:txBody>
          <a:bodyPr/>
          <a:lstStyle>
            <a:lvl1pPr>
              <a:defRPr/>
            </a:lvl1pPr>
          </a:lstStyle>
          <a:p>
            <a:fld id="{A036A19C-8789-49E8-A7BD-D2C57B130AE6}" type="slidenum">
              <a:rPr lang="en-US" altLang="en-US"/>
              <a:pPr/>
              <a:t>‹#›</a:t>
            </a:fld>
            <a:endParaRPr lang="en-US" altLang="en-US"/>
          </a:p>
        </p:txBody>
      </p:sp>
    </p:spTree>
    <p:extLst>
      <p:ext uri="{BB962C8B-B14F-4D97-AF65-F5344CB8AC3E}">
        <p14:creationId xmlns:p14="http://schemas.microsoft.com/office/powerpoint/2010/main" val="394508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Action Button: Back or Previous 16">
            <a:hlinkClick r:id="" action="ppaction://hlinkshowjump?jump=previousslide" highlightClick="1"/>
            <a:extLst>
              <a:ext uri="{FF2B5EF4-FFF2-40B4-BE49-F238E27FC236}">
                <a16:creationId xmlns:a16="http://schemas.microsoft.com/office/drawing/2014/main" id="{219E0975-79F5-EED9-0DC3-8E415DD92293}"/>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4" name="Action Button: Forward or Next 18">
            <a:hlinkClick r:id="" action="ppaction://hlinkshowjump?jump=nextslide" highlightClick="1"/>
            <a:extLst>
              <a:ext uri="{FF2B5EF4-FFF2-40B4-BE49-F238E27FC236}">
                <a16:creationId xmlns:a16="http://schemas.microsoft.com/office/drawing/2014/main" id="{315002FF-6986-7AA9-BA77-65CAA8E6D8E0}"/>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5" name="Date Placeholder 3">
            <a:extLst>
              <a:ext uri="{FF2B5EF4-FFF2-40B4-BE49-F238E27FC236}">
                <a16:creationId xmlns:a16="http://schemas.microsoft.com/office/drawing/2014/main" id="{A27684E6-8151-465F-8F67-A0C6B90CF5EC}"/>
              </a:ext>
            </a:extLst>
          </p:cNvPr>
          <p:cNvSpPr>
            <a:spLocks noGrp="1"/>
          </p:cNvSpPr>
          <p:nvPr>
            <p:ph type="dt" sz="half" idx="10"/>
          </p:nvPr>
        </p:nvSpPr>
        <p:spPr/>
        <p:txBody>
          <a:bodyPr/>
          <a:lstStyle>
            <a:lvl1pPr>
              <a:defRPr/>
            </a:lvl1pPr>
            <a:extLst/>
          </a:lstStyle>
          <a:p>
            <a:pPr>
              <a:defRPr/>
            </a:pPr>
            <a:fld id="{5B8F08E5-B15F-464E-82C7-32CB0BA79DC0}" type="datetime1">
              <a:rPr lang="en-US"/>
              <a:pPr>
                <a:defRPr/>
              </a:pPr>
              <a:t>2/26/2023</a:t>
            </a:fld>
            <a:endParaRPr lang="en-US"/>
          </a:p>
        </p:txBody>
      </p:sp>
      <p:sp>
        <p:nvSpPr>
          <p:cNvPr id="6" name="Footer Placeholder 4">
            <a:extLst>
              <a:ext uri="{FF2B5EF4-FFF2-40B4-BE49-F238E27FC236}">
                <a16:creationId xmlns:a16="http://schemas.microsoft.com/office/drawing/2014/main" id="{988EEB3D-3653-315D-9D51-2D81100DE1BE}"/>
              </a:ext>
            </a:extLst>
          </p:cNvPr>
          <p:cNvSpPr>
            <a:spLocks noGrp="1"/>
          </p:cNvSpPr>
          <p:nvPr>
            <p:ph type="ftr" sz="quarter" idx="11"/>
          </p:nvPr>
        </p:nvSpPr>
        <p:spPr>
          <a:xfrm>
            <a:off x="4114800" y="6408738"/>
            <a:ext cx="2616200" cy="365125"/>
          </a:xfrm>
        </p:spPr>
        <p:txBody>
          <a:bodyPr/>
          <a:lstStyle>
            <a:lvl1pPr>
              <a:defRPr/>
            </a:lvl1pPr>
            <a:extLst/>
          </a:lstStyle>
          <a:p>
            <a:pPr>
              <a:defRPr/>
            </a:pPr>
            <a:r>
              <a:rPr lang="en-US"/>
              <a:t>Copyright © Pearson, Inc. 2013. All Rights Reserved.</a:t>
            </a:r>
          </a:p>
        </p:txBody>
      </p:sp>
      <p:sp>
        <p:nvSpPr>
          <p:cNvPr id="8" name="Slide Number Placeholder 5">
            <a:extLst>
              <a:ext uri="{FF2B5EF4-FFF2-40B4-BE49-F238E27FC236}">
                <a16:creationId xmlns:a16="http://schemas.microsoft.com/office/drawing/2014/main" id="{C9943572-B8BF-FAA6-02D9-1A5D2D46507A}"/>
              </a:ext>
            </a:extLst>
          </p:cNvPr>
          <p:cNvSpPr>
            <a:spLocks noGrp="1"/>
          </p:cNvSpPr>
          <p:nvPr>
            <p:ph type="sldNum" sz="quarter" idx="12"/>
          </p:nvPr>
        </p:nvSpPr>
        <p:spPr/>
        <p:txBody>
          <a:bodyPr/>
          <a:lstStyle>
            <a:lvl1pPr>
              <a:defRPr/>
            </a:lvl1pPr>
          </a:lstStyle>
          <a:p>
            <a:fld id="{01966E43-93A3-4071-9B8A-994065451EBE}" type="slidenum">
              <a:rPr lang="en-US" altLang="en-US"/>
              <a:pPr/>
              <a:t>‹#›</a:t>
            </a:fld>
            <a:endParaRPr lang="en-US" altLang="en-US"/>
          </a:p>
        </p:txBody>
      </p:sp>
    </p:spTree>
    <p:extLst>
      <p:ext uri="{BB962C8B-B14F-4D97-AF65-F5344CB8AC3E}">
        <p14:creationId xmlns:p14="http://schemas.microsoft.com/office/powerpoint/2010/main" val="391142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a:extLst>
              <a:ext uri="{FF2B5EF4-FFF2-40B4-BE49-F238E27FC236}">
                <a16:creationId xmlns:a16="http://schemas.microsoft.com/office/drawing/2014/main" id="{74C17820-7F2B-437A-4B3A-BE8A90D4C8F7}"/>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18">
            <a:extLst>
              <a:ext uri="{FF2B5EF4-FFF2-40B4-BE49-F238E27FC236}">
                <a16:creationId xmlns:a16="http://schemas.microsoft.com/office/drawing/2014/main" id="{E6AE1DEF-F653-2B74-B984-BF4A1154D511}"/>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2D4CC5F0-8E25-3878-2798-8949BA3ED715}"/>
              </a:ext>
            </a:extLst>
          </p:cNvPr>
          <p:cNvSpPr>
            <a:spLocks noGrp="1"/>
          </p:cNvSpPr>
          <p:nvPr>
            <p:ph type="dt" sz="half" idx="10"/>
          </p:nvPr>
        </p:nvSpPr>
        <p:spPr/>
        <p:txBody>
          <a:bodyPr/>
          <a:lstStyle>
            <a:lvl1pPr>
              <a:defRPr/>
            </a:lvl1pPr>
            <a:extLst/>
          </a:lstStyle>
          <a:p>
            <a:pPr>
              <a:defRPr/>
            </a:pPr>
            <a:fld id="{E6C7A671-B0CB-4899-8DC6-AF433E10C0E0}" type="datetime1">
              <a:rPr lang="en-US"/>
              <a:pPr>
                <a:defRPr/>
              </a:pPr>
              <a:t>2/26/2023</a:t>
            </a:fld>
            <a:endParaRPr lang="en-US"/>
          </a:p>
        </p:txBody>
      </p:sp>
      <p:sp>
        <p:nvSpPr>
          <p:cNvPr id="7" name="Footer Placeholder 4">
            <a:extLst>
              <a:ext uri="{FF2B5EF4-FFF2-40B4-BE49-F238E27FC236}">
                <a16:creationId xmlns:a16="http://schemas.microsoft.com/office/drawing/2014/main" id="{9175D40E-D787-CBDB-D655-1287F0735EF0}"/>
              </a:ext>
            </a:extLst>
          </p:cNvPr>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8" name="Slide Number Placeholder 5">
            <a:extLst>
              <a:ext uri="{FF2B5EF4-FFF2-40B4-BE49-F238E27FC236}">
                <a16:creationId xmlns:a16="http://schemas.microsoft.com/office/drawing/2014/main" id="{498B624B-4AE0-571C-5320-B21E4AA25E4C}"/>
              </a:ext>
            </a:extLst>
          </p:cNvPr>
          <p:cNvSpPr>
            <a:spLocks noGrp="1"/>
          </p:cNvSpPr>
          <p:nvPr>
            <p:ph type="sldNum" sz="quarter" idx="12"/>
          </p:nvPr>
        </p:nvSpPr>
        <p:spPr/>
        <p:txBody>
          <a:bodyPr/>
          <a:lstStyle>
            <a:lvl1pPr>
              <a:defRPr/>
            </a:lvl1pPr>
          </a:lstStyle>
          <a:p>
            <a:fld id="{19C19739-3A6D-4A74-B356-8A003C2A5BA4}" type="slidenum">
              <a:rPr lang="en-US" altLang="en-US"/>
              <a:pPr/>
              <a:t>‹#›</a:t>
            </a:fld>
            <a:endParaRPr lang="en-US" altLang="en-US"/>
          </a:p>
        </p:txBody>
      </p:sp>
    </p:spTree>
    <p:extLst>
      <p:ext uri="{BB962C8B-B14F-4D97-AF65-F5344CB8AC3E}">
        <p14:creationId xmlns:p14="http://schemas.microsoft.com/office/powerpoint/2010/main" val="23147670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2" name="Date Placeholder 4">
            <a:extLst>
              <a:ext uri="{FF2B5EF4-FFF2-40B4-BE49-F238E27FC236}">
                <a16:creationId xmlns:a16="http://schemas.microsoft.com/office/drawing/2014/main" id="{DB4E7C62-2807-F578-5DF1-5DE8160F4F1C}"/>
              </a:ext>
            </a:extLst>
          </p:cNvPr>
          <p:cNvSpPr>
            <a:spLocks noGrp="1"/>
          </p:cNvSpPr>
          <p:nvPr>
            <p:ph type="dt" sz="half" idx="10"/>
          </p:nvPr>
        </p:nvSpPr>
        <p:spPr/>
        <p:txBody>
          <a:bodyPr/>
          <a:lstStyle>
            <a:lvl1pPr>
              <a:defRPr/>
            </a:lvl1pPr>
            <a:extLst/>
          </a:lstStyle>
          <a:p>
            <a:pPr>
              <a:defRPr/>
            </a:pPr>
            <a:fld id="{CB10B4A4-FD14-47BD-9B94-D07636E9A296}" type="datetime1">
              <a:rPr lang="en-US"/>
              <a:pPr>
                <a:defRPr/>
              </a:pPr>
              <a:t>2/26/2023</a:t>
            </a:fld>
            <a:endParaRPr lang="en-US"/>
          </a:p>
        </p:txBody>
      </p:sp>
      <p:sp>
        <p:nvSpPr>
          <p:cNvPr id="5" name="Footer Placeholder 5">
            <a:extLst>
              <a:ext uri="{FF2B5EF4-FFF2-40B4-BE49-F238E27FC236}">
                <a16:creationId xmlns:a16="http://schemas.microsoft.com/office/drawing/2014/main" id="{77E9D899-E5C7-8B2C-AC73-BB33E00DE066}"/>
              </a:ext>
            </a:extLst>
          </p:cNvPr>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6" name="Slide Number Placeholder 6">
            <a:extLst>
              <a:ext uri="{FF2B5EF4-FFF2-40B4-BE49-F238E27FC236}">
                <a16:creationId xmlns:a16="http://schemas.microsoft.com/office/drawing/2014/main" id="{2065F2FC-908B-6659-E14F-9CDA5517A2E3}"/>
              </a:ext>
            </a:extLst>
          </p:cNvPr>
          <p:cNvSpPr>
            <a:spLocks noGrp="1"/>
          </p:cNvSpPr>
          <p:nvPr>
            <p:ph type="sldNum" sz="quarter" idx="12"/>
          </p:nvPr>
        </p:nvSpPr>
        <p:spPr/>
        <p:txBody>
          <a:bodyPr/>
          <a:lstStyle>
            <a:lvl1pPr>
              <a:defRPr/>
            </a:lvl1pPr>
          </a:lstStyle>
          <a:p>
            <a:fld id="{020E54E2-243C-473D-8275-7AC7DE7F8060}" type="slidenum">
              <a:rPr lang="en-US" altLang="en-US"/>
              <a:pPr/>
              <a:t>‹#›</a:t>
            </a:fld>
            <a:endParaRPr lang="en-US" altLang="en-US"/>
          </a:p>
        </p:txBody>
      </p:sp>
    </p:spTree>
    <p:extLst>
      <p:ext uri="{BB962C8B-B14F-4D97-AF65-F5344CB8AC3E}">
        <p14:creationId xmlns:p14="http://schemas.microsoft.com/office/powerpoint/2010/main" val="335074658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9D5E1C-9A9B-1BA0-141B-590A9B800E65}"/>
              </a:ext>
            </a:extLst>
          </p:cNvPr>
          <p:cNvSpPr>
            <a:spLocks noGrp="1"/>
          </p:cNvSpPr>
          <p:nvPr>
            <p:ph type="dt" sz="half" idx="10"/>
          </p:nvPr>
        </p:nvSpPr>
        <p:spPr/>
        <p:txBody>
          <a:bodyPr/>
          <a:lstStyle>
            <a:lvl1pPr>
              <a:defRPr/>
            </a:lvl1pPr>
            <a:extLst/>
          </a:lstStyle>
          <a:p>
            <a:pPr>
              <a:defRPr/>
            </a:pPr>
            <a:fld id="{50986AC0-8EDB-412B-8A2A-0C4E7EC6075C}" type="datetime1">
              <a:rPr lang="en-US"/>
              <a:pPr>
                <a:defRPr/>
              </a:pPr>
              <a:t>2/26/2023</a:t>
            </a:fld>
            <a:endParaRPr lang="en-US"/>
          </a:p>
        </p:txBody>
      </p:sp>
      <p:sp>
        <p:nvSpPr>
          <p:cNvPr id="8" name="Footer Placeholder 7">
            <a:extLst>
              <a:ext uri="{FF2B5EF4-FFF2-40B4-BE49-F238E27FC236}">
                <a16:creationId xmlns:a16="http://schemas.microsoft.com/office/drawing/2014/main" id="{7C00BBB2-06BA-8EB4-8C4D-5E8E5367C220}"/>
              </a:ext>
            </a:extLst>
          </p:cNvPr>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9" name="Slide Number Placeholder 8">
            <a:extLst>
              <a:ext uri="{FF2B5EF4-FFF2-40B4-BE49-F238E27FC236}">
                <a16:creationId xmlns:a16="http://schemas.microsoft.com/office/drawing/2014/main" id="{AAA484D6-409B-B26A-FB7B-480DB1887773}"/>
              </a:ext>
            </a:extLst>
          </p:cNvPr>
          <p:cNvSpPr>
            <a:spLocks noGrp="1"/>
          </p:cNvSpPr>
          <p:nvPr>
            <p:ph type="sldNum" sz="quarter" idx="12"/>
          </p:nvPr>
        </p:nvSpPr>
        <p:spPr/>
        <p:txBody>
          <a:bodyPr/>
          <a:lstStyle>
            <a:lvl1pPr>
              <a:defRPr/>
            </a:lvl1pPr>
          </a:lstStyle>
          <a:p>
            <a:fld id="{5B0D8613-A812-494B-AF10-2984ACE871B8}" type="slidenum">
              <a:rPr lang="en-US" altLang="en-US"/>
              <a:pPr/>
              <a:t>‹#›</a:t>
            </a:fld>
            <a:endParaRPr lang="en-US" altLang="en-US"/>
          </a:p>
        </p:txBody>
      </p:sp>
    </p:spTree>
    <p:extLst>
      <p:ext uri="{BB962C8B-B14F-4D97-AF65-F5344CB8AC3E}">
        <p14:creationId xmlns:p14="http://schemas.microsoft.com/office/powerpoint/2010/main" val="8822202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2" name="Date Placeholder 2">
            <a:extLst>
              <a:ext uri="{FF2B5EF4-FFF2-40B4-BE49-F238E27FC236}">
                <a16:creationId xmlns:a16="http://schemas.microsoft.com/office/drawing/2014/main" id="{3AC1F5F6-3A7C-D63F-C472-CF8079A48E44}"/>
              </a:ext>
            </a:extLst>
          </p:cNvPr>
          <p:cNvSpPr>
            <a:spLocks noGrp="1"/>
          </p:cNvSpPr>
          <p:nvPr>
            <p:ph type="dt" sz="half" idx="10"/>
          </p:nvPr>
        </p:nvSpPr>
        <p:spPr/>
        <p:txBody>
          <a:bodyPr/>
          <a:lstStyle>
            <a:lvl1pPr>
              <a:defRPr/>
            </a:lvl1pPr>
            <a:extLst/>
          </a:lstStyle>
          <a:p>
            <a:pPr>
              <a:defRPr/>
            </a:pPr>
            <a:fld id="{8987B82C-A5D1-4556-B287-AF6A039D546B}" type="datetime1">
              <a:rPr lang="en-US"/>
              <a:pPr>
                <a:defRPr/>
              </a:pPr>
              <a:t>2/26/2023</a:t>
            </a:fld>
            <a:endParaRPr lang="en-US"/>
          </a:p>
        </p:txBody>
      </p:sp>
      <p:sp>
        <p:nvSpPr>
          <p:cNvPr id="3" name="Footer Placeholder 3">
            <a:extLst>
              <a:ext uri="{FF2B5EF4-FFF2-40B4-BE49-F238E27FC236}">
                <a16:creationId xmlns:a16="http://schemas.microsoft.com/office/drawing/2014/main" id="{89037696-8C55-5077-1BFB-3DC460350FC8}"/>
              </a:ext>
            </a:extLst>
          </p:cNvPr>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4" name="Slide Number Placeholder 4">
            <a:extLst>
              <a:ext uri="{FF2B5EF4-FFF2-40B4-BE49-F238E27FC236}">
                <a16:creationId xmlns:a16="http://schemas.microsoft.com/office/drawing/2014/main" id="{04C52D76-03D7-E8DF-5E22-CD475155F51F}"/>
              </a:ext>
            </a:extLst>
          </p:cNvPr>
          <p:cNvSpPr>
            <a:spLocks noGrp="1"/>
          </p:cNvSpPr>
          <p:nvPr>
            <p:ph type="sldNum" sz="quarter" idx="12"/>
          </p:nvPr>
        </p:nvSpPr>
        <p:spPr/>
        <p:txBody>
          <a:bodyPr/>
          <a:lstStyle>
            <a:lvl1pPr>
              <a:defRPr/>
            </a:lvl1pPr>
          </a:lstStyle>
          <a:p>
            <a:fld id="{6D17C81F-AE50-4EA5-9292-98CF20AEA1FC}" type="slidenum">
              <a:rPr lang="en-US" altLang="en-US"/>
              <a:pPr/>
              <a:t>‹#›</a:t>
            </a:fld>
            <a:endParaRPr lang="en-US" altLang="en-US"/>
          </a:p>
        </p:txBody>
      </p:sp>
    </p:spTree>
    <p:extLst>
      <p:ext uri="{BB962C8B-B14F-4D97-AF65-F5344CB8AC3E}">
        <p14:creationId xmlns:p14="http://schemas.microsoft.com/office/powerpoint/2010/main" val="109888724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a16="http://schemas.microsoft.com/office/drawing/2014/main" id="{824A0280-820B-1973-8167-8C037EBE0D17}"/>
              </a:ext>
            </a:extLst>
          </p:cNvPr>
          <p:cNvSpPr>
            <a:spLocks noGrp="1"/>
          </p:cNvSpPr>
          <p:nvPr>
            <p:ph type="dt" sz="half" idx="10"/>
          </p:nvPr>
        </p:nvSpPr>
        <p:spPr/>
        <p:txBody>
          <a:bodyPr/>
          <a:lstStyle>
            <a:lvl1pPr>
              <a:defRPr/>
            </a:lvl1pPr>
          </a:lstStyle>
          <a:p>
            <a:pPr>
              <a:defRPr/>
            </a:pPr>
            <a:fld id="{6842D33A-DDFC-4BBD-B41E-505C0622883F}" type="datetime1">
              <a:rPr lang="en-US"/>
              <a:pPr>
                <a:defRPr/>
              </a:pPr>
              <a:t>2/26/2023</a:t>
            </a:fld>
            <a:endParaRPr lang="en-US"/>
          </a:p>
        </p:txBody>
      </p:sp>
      <p:sp>
        <p:nvSpPr>
          <p:cNvPr id="3" name="Footer Placeholder 21">
            <a:extLst>
              <a:ext uri="{FF2B5EF4-FFF2-40B4-BE49-F238E27FC236}">
                <a16:creationId xmlns:a16="http://schemas.microsoft.com/office/drawing/2014/main" id="{496238D9-B573-60EA-C8E5-421D0186CD62}"/>
              </a:ext>
            </a:extLst>
          </p:cNvPr>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4" name="Slide Number Placeholder 17">
            <a:extLst>
              <a:ext uri="{FF2B5EF4-FFF2-40B4-BE49-F238E27FC236}">
                <a16:creationId xmlns:a16="http://schemas.microsoft.com/office/drawing/2014/main" id="{BAA9E3B4-AC65-AA4C-A0E9-5FBBBB7A17AC}"/>
              </a:ext>
            </a:extLst>
          </p:cNvPr>
          <p:cNvSpPr>
            <a:spLocks noGrp="1"/>
          </p:cNvSpPr>
          <p:nvPr>
            <p:ph type="sldNum" sz="quarter" idx="12"/>
          </p:nvPr>
        </p:nvSpPr>
        <p:spPr/>
        <p:txBody>
          <a:bodyPr/>
          <a:lstStyle>
            <a:lvl1pPr>
              <a:defRPr/>
            </a:lvl1pPr>
          </a:lstStyle>
          <a:p>
            <a:fld id="{F6F14A6D-7B0E-4517-BE20-AF7B95EA9708}" type="slidenum">
              <a:rPr lang="en-US" altLang="en-US"/>
              <a:pPr/>
              <a:t>‹#›</a:t>
            </a:fld>
            <a:endParaRPr lang="en-US" altLang="en-US"/>
          </a:p>
        </p:txBody>
      </p:sp>
    </p:spTree>
    <p:extLst>
      <p:ext uri="{BB962C8B-B14F-4D97-AF65-F5344CB8AC3E}">
        <p14:creationId xmlns:p14="http://schemas.microsoft.com/office/powerpoint/2010/main" val="378674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2BCCE08-AB8F-E981-D364-597741CABAE9}"/>
              </a:ext>
            </a:extLst>
          </p:cNvPr>
          <p:cNvSpPr>
            <a:spLocks noGrp="1"/>
          </p:cNvSpPr>
          <p:nvPr>
            <p:ph type="dt" sz="half" idx="10"/>
          </p:nvPr>
        </p:nvSpPr>
        <p:spPr/>
        <p:txBody>
          <a:bodyPr/>
          <a:lstStyle>
            <a:lvl1pPr>
              <a:defRPr/>
            </a:lvl1pPr>
            <a:extLst/>
          </a:lstStyle>
          <a:p>
            <a:pPr>
              <a:defRPr/>
            </a:pPr>
            <a:fld id="{2AD41686-C1DC-4F7A-97F6-8C9E6CFE7D11}" type="datetime1">
              <a:rPr lang="en-US"/>
              <a:pPr>
                <a:defRPr/>
              </a:pPr>
              <a:t>2/26/2023</a:t>
            </a:fld>
            <a:endParaRPr lang="en-US"/>
          </a:p>
        </p:txBody>
      </p:sp>
      <p:sp>
        <p:nvSpPr>
          <p:cNvPr id="6" name="Footer Placeholder 5">
            <a:extLst>
              <a:ext uri="{FF2B5EF4-FFF2-40B4-BE49-F238E27FC236}">
                <a16:creationId xmlns:a16="http://schemas.microsoft.com/office/drawing/2014/main" id="{CF6A2EB8-B939-1855-3493-61F8C7055279}"/>
              </a:ext>
            </a:extLst>
          </p:cNvPr>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7" name="Slide Number Placeholder 6">
            <a:extLst>
              <a:ext uri="{FF2B5EF4-FFF2-40B4-BE49-F238E27FC236}">
                <a16:creationId xmlns:a16="http://schemas.microsoft.com/office/drawing/2014/main" id="{EFA4BAA2-D20B-7F7D-530A-C7CE13028FE6}"/>
              </a:ext>
            </a:extLst>
          </p:cNvPr>
          <p:cNvSpPr>
            <a:spLocks noGrp="1"/>
          </p:cNvSpPr>
          <p:nvPr>
            <p:ph type="sldNum" sz="quarter" idx="12"/>
          </p:nvPr>
        </p:nvSpPr>
        <p:spPr/>
        <p:txBody>
          <a:bodyPr/>
          <a:lstStyle>
            <a:lvl1pPr>
              <a:defRPr/>
            </a:lvl1pPr>
          </a:lstStyle>
          <a:p>
            <a:fld id="{BE57568A-16A5-4C4D-9CB8-7986A2DF36AF}" type="slidenum">
              <a:rPr lang="en-US" altLang="en-US"/>
              <a:pPr/>
              <a:t>‹#›</a:t>
            </a:fld>
            <a:endParaRPr lang="en-US" altLang="en-US"/>
          </a:p>
        </p:txBody>
      </p:sp>
    </p:spTree>
    <p:extLst>
      <p:ext uri="{BB962C8B-B14F-4D97-AF65-F5344CB8AC3E}">
        <p14:creationId xmlns:p14="http://schemas.microsoft.com/office/powerpoint/2010/main" val="38401293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2AE326C3-91A1-9D23-B5D6-4E5C2F43B2FA}"/>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a:extLst>
              <a:ext uri="{FF2B5EF4-FFF2-40B4-BE49-F238E27FC236}">
                <a16:creationId xmlns:a16="http://schemas.microsoft.com/office/drawing/2014/main" id="{58660203-D99F-5561-8206-1C1703C6D93D}"/>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a:extLst>
              <a:ext uri="{FF2B5EF4-FFF2-40B4-BE49-F238E27FC236}">
                <a16:creationId xmlns:a16="http://schemas.microsoft.com/office/drawing/2014/main" id="{D9F6CF4B-F9EB-5D82-E41D-CD4E3B00565E}"/>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a:extLst>
              <a:ext uri="{FF2B5EF4-FFF2-40B4-BE49-F238E27FC236}">
                <a16:creationId xmlns:a16="http://schemas.microsoft.com/office/drawing/2014/main" id="{5DF205AB-1BF3-6BBA-7544-73FA3A4EF8B0}"/>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a:extLst>
              <a:ext uri="{FF2B5EF4-FFF2-40B4-BE49-F238E27FC236}">
                <a16:creationId xmlns:a16="http://schemas.microsoft.com/office/drawing/2014/main" id="{4C944DD3-BFD6-B68A-F0C9-74D3BEE249C0}"/>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23">
            <a:extLst>
              <a:ext uri="{FF2B5EF4-FFF2-40B4-BE49-F238E27FC236}">
                <a16:creationId xmlns:a16="http://schemas.microsoft.com/office/drawing/2014/main" id="{3549E2A1-1DF3-F8CA-102D-17BAB052558A}"/>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EE6FF52D-2152-BAD1-0C83-20F75011D3FC}"/>
              </a:ext>
            </a:extLst>
          </p:cNvPr>
          <p:cNvSpPr>
            <a:spLocks noGrp="1"/>
          </p:cNvSpPr>
          <p:nvPr>
            <p:ph type="dt" sz="half" idx="10"/>
          </p:nvPr>
        </p:nvSpPr>
        <p:spPr/>
        <p:txBody>
          <a:bodyPr/>
          <a:lstStyle>
            <a:lvl1pPr>
              <a:defRPr>
                <a:solidFill>
                  <a:schemeClr val="tx1"/>
                </a:solidFill>
              </a:defRPr>
            </a:lvl1pPr>
            <a:extLst/>
          </a:lstStyle>
          <a:p>
            <a:pPr>
              <a:defRPr/>
            </a:pPr>
            <a:fld id="{C22B4449-795E-4DC5-839C-96AD46CD42ED}" type="datetime1">
              <a:rPr lang="en-US"/>
              <a:pPr>
                <a:defRPr/>
              </a:pPr>
              <a:t>2/26/2023</a:t>
            </a:fld>
            <a:endParaRPr lang="en-US"/>
          </a:p>
        </p:txBody>
      </p:sp>
      <p:sp>
        <p:nvSpPr>
          <p:cNvPr id="12" name="Footer Placeholder 5">
            <a:extLst>
              <a:ext uri="{FF2B5EF4-FFF2-40B4-BE49-F238E27FC236}">
                <a16:creationId xmlns:a16="http://schemas.microsoft.com/office/drawing/2014/main" id="{C3973F80-A2A3-1657-9368-EA294D6517AD}"/>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Copyright © Pearson, Inc. 2013. All Rights Reserved.</a:t>
            </a:r>
          </a:p>
        </p:txBody>
      </p:sp>
      <p:sp>
        <p:nvSpPr>
          <p:cNvPr id="13" name="Slide Number Placeholder 6">
            <a:extLst>
              <a:ext uri="{FF2B5EF4-FFF2-40B4-BE49-F238E27FC236}">
                <a16:creationId xmlns:a16="http://schemas.microsoft.com/office/drawing/2014/main" id="{6B6F5908-F9DC-6864-14A7-22B6DDEDACE1}"/>
              </a:ext>
            </a:extLst>
          </p:cNvPr>
          <p:cNvSpPr>
            <a:spLocks noGrp="1"/>
          </p:cNvSpPr>
          <p:nvPr>
            <p:ph type="sldNum" sz="quarter" idx="12"/>
          </p:nvPr>
        </p:nvSpPr>
        <p:spPr/>
        <p:txBody>
          <a:bodyPr/>
          <a:lstStyle>
            <a:lvl1pPr>
              <a:defRPr/>
            </a:lvl1pPr>
          </a:lstStyle>
          <a:p>
            <a:fld id="{C776D752-C671-4F02-97FE-F0C7A4F78F53}" type="slidenum">
              <a:rPr lang="en-US" altLang="en-US"/>
              <a:pPr/>
              <a:t>‹#›</a:t>
            </a:fld>
            <a:endParaRPr lang="en-US" altLang="en-US"/>
          </a:p>
        </p:txBody>
      </p:sp>
    </p:spTree>
    <p:extLst>
      <p:ext uri="{BB962C8B-B14F-4D97-AF65-F5344CB8AC3E}">
        <p14:creationId xmlns:p14="http://schemas.microsoft.com/office/powerpoint/2010/main" val="57733166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FDBCFB86-6629-AECA-567A-C84831889564}"/>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a:extLst>
              <a:ext uri="{FF2B5EF4-FFF2-40B4-BE49-F238E27FC236}">
                <a16:creationId xmlns:a16="http://schemas.microsoft.com/office/drawing/2014/main" id="{7EF66DD9-95EF-EB6A-0F23-CD863CDE334D}"/>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a:extLst>
              <a:ext uri="{FF2B5EF4-FFF2-40B4-BE49-F238E27FC236}">
                <a16:creationId xmlns:a16="http://schemas.microsoft.com/office/drawing/2014/main" id="{DC2964A1-C07C-1E5C-C836-6AC8B0E93A28}"/>
              </a:ext>
            </a:extLst>
          </p:cNvPr>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a:extLst>
              <a:ext uri="{FF2B5EF4-FFF2-40B4-BE49-F238E27FC236}">
                <a16:creationId xmlns:a16="http://schemas.microsoft.com/office/drawing/2014/main" id="{FFB10092-9E43-E82F-764B-63C7ACC98C8D}"/>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7BA0F0C4-2AA5-FFCE-6311-3E0CD15FDED1}"/>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E342B87E-019F-F7F5-D37A-FDCA63A03617}"/>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a16="http://schemas.microsoft.com/office/drawing/2014/main" id="{328D2E6F-B714-878D-5B13-FAC63810E89A}"/>
              </a:ext>
            </a:extLst>
          </p:cNvPr>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12A58C69-118C-4D73-BB01-C15B4B731D24}" type="datetime1">
              <a:rPr lang="en-US"/>
              <a:pPr>
                <a:defRPr/>
              </a:pPr>
              <a:t>2/26/2023</a:t>
            </a:fld>
            <a:endParaRPr lang="en-US"/>
          </a:p>
        </p:txBody>
      </p:sp>
      <p:sp>
        <p:nvSpPr>
          <p:cNvPr id="22" name="Footer Placeholder 21">
            <a:extLst>
              <a:ext uri="{FF2B5EF4-FFF2-40B4-BE49-F238E27FC236}">
                <a16:creationId xmlns:a16="http://schemas.microsoft.com/office/drawing/2014/main" id="{EE7302E1-DEAD-94C4-A51C-87347EE760B4}"/>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Copyright © Pearson, Inc. 2013. All Rights Reserved.</a:t>
            </a:r>
          </a:p>
        </p:txBody>
      </p:sp>
      <p:sp>
        <p:nvSpPr>
          <p:cNvPr id="18" name="Slide Number Placeholder 17">
            <a:extLst>
              <a:ext uri="{FF2B5EF4-FFF2-40B4-BE49-F238E27FC236}">
                <a16:creationId xmlns:a16="http://schemas.microsoft.com/office/drawing/2014/main" id="{8D117F76-D8BE-198D-2135-207FA4ADCB7E}"/>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vl1pPr>
          </a:lstStyle>
          <a:p>
            <a:fld id="{836595C4-CD17-4F75-A97E-BB4227F8EC9A}" type="slidenum">
              <a:rPr lang="en-US" altLang="en-US"/>
              <a:pPr/>
              <a:t>‹#›</a:t>
            </a:fld>
            <a:endParaRPr lang="en-US" altLang="en-US"/>
          </a:p>
        </p:txBody>
      </p:sp>
      <p:sp>
        <p:nvSpPr>
          <p:cNvPr id="11" name="Action Button: Back or Previous 10">
            <a:hlinkClick r:id="" action="ppaction://hlinkshowjump?jump=previousslide" highlightClick="1"/>
            <a:extLst>
              <a:ext uri="{FF2B5EF4-FFF2-40B4-BE49-F238E27FC236}">
                <a16:creationId xmlns:a16="http://schemas.microsoft.com/office/drawing/2014/main" id="{1AA34330-4E78-EC8C-E11F-4A1B0F25F2AE}"/>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a:extLst>
              <a:ext uri="{FF2B5EF4-FFF2-40B4-BE49-F238E27FC236}">
                <a16:creationId xmlns:a16="http://schemas.microsoft.com/office/drawing/2014/main" id="{2C233836-0B63-F5A8-FE86-7E0F23260A24}"/>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22" r:id="rId7"/>
    <p:sldLayoutId id="2147483732" r:id="rId8"/>
    <p:sldLayoutId id="2147483733" r:id="rId9"/>
    <p:sldLayoutId id="2147483723" r:id="rId10"/>
    <p:sldLayoutId id="2147483724" r:id="rId11"/>
    <p:sldLayoutId id="214748372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6A2BB-5185-F764-D324-25631826D0D2}"/>
              </a:ext>
            </a:extLst>
          </p:cNvPr>
          <p:cNvSpPr>
            <a:spLocks noGrp="1"/>
          </p:cNvSpPr>
          <p:nvPr>
            <p:ph type="ctrTitle"/>
          </p:nvPr>
        </p:nvSpPr>
        <p:spPr/>
        <p:txBody>
          <a:bodyPr>
            <a:normAutofit fontScale="90000"/>
          </a:bodyPr>
          <a:lstStyle/>
          <a:p>
            <a:pPr>
              <a:defRPr/>
            </a:pPr>
            <a:r>
              <a:rPr lang="en-US" dirty="0"/>
              <a:t>Chapter 3</a:t>
            </a:r>
            <a:br>
              <a:rPr lang="en-US" dirty="0"/>
            </a:br>
            <a:r>
              <a:rPr lang="en-US" dirty="0"/>
              <a:t>Introduction to HTML5:</a:t>
            </a:r>
            <a:br>
              <a:rPr lang="en-US" dirty="0"/>
            </a:br>
            <a:r>
              <a:rPr lang="en-US" dirty="0"/>
              <a:t> Part 2</a:t>
            </a:r>
          </a:p>
        </p:txBody>
      </p:sp>
      <p:sp>
        <p:nvSpPr>
          <p:cNvPr id="10243" name="Subtitle 3">
            <a:extLst>
              <a:ext uri="{FF2B5EF4-FFF2-40B4-BE49-F238E27FC236}">
                <a16:creationId xmlns:a16="http://schemas.microsoft.com/office/drawing/2014/main" id="{2ED19130-397D-DF87-F43C-7FEA57523060}"/>
              </a:ext>
            </a:extLst>
          </p:cNvPr>
          <p:cNvSpPr>
            <a:spLocks noGrp="1"/>
          </p:cNvSpPr>
          <p:nvPr>
            <p:ph type="subTitle" idx="1"/>
          </p:nvPr>
        </p:nvSpPr>
        <p:spPr>
          <a:xfrm>
            <a:off x="685800" y="3611563"/>
            <a:ext cx="7772400" cy="1200150"/>
          </a:xfrm>
        </p:spPr>
        <p:txBody>
          <a:bodyPr/>
          <a:lstStyle/>
          <a:p>
            <a:pPr marR="0"/>
            <a:r>
              <a:rPr lang="en-US" altLang="en-US"/>
              <a:t>Internet &amp; World Wide Web </a:t>
            </a:r>
            <a:br>
              <a:rPr lang="en-US" altLang="en-US"/>
            </a:br>
            <a:r>
              <a:rPr lang="en-US" altLang="en-US"/>
              <a:t>How to Program, 5/e</a:t>
            </a:r>
          </a:p>
        </p:txBody>
      </p:sp>
      <p:sp>
        <p:nvSpPr>
          <p:cNvPr id="2" name="Footer Placeholder 1">
            <a:extLst>
              <a:ext uri="{FF2B5EF4-FFF2-40B4-BE49-F238E27FC236}">
                <a16:creationId xmlns:a16="http://schemas.microsoft.com/office/drawing/2014/main" id="{F8B5CCB9-A267-8B37-820E-3F3C72003DAD}"/>
              </a:ext>
            </a:extLst>
          </p:cNvPr>
          <p:cNvSpPr>
            <a:spLocks noGrp="1"/>
          </p:cNvSpPr>
          <p:nvPr>
            <p:ph type="ftr" sz="quarter" idx="12"/>
          </p:nvPr>
        </p:nvSpPr>
        <p:spPr/>
        <p:txBody>
          <a:bodyPr/>
          <a:lstStyle/>
          <a:p>
            <a:pPr>
              <a:defRPr/>
            </a:pPr>
            <a:r>
              <a:rPr lang="en-US"/>
              <a:t>Copyright © Pearson, Inc. 2013.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iw3htp5_03_HTML5_pt2_Page_09">
            <a:extLst>
              <a:ext uri="{FF2B5EF4-FFF2-40B4-BE49-F238E27FC236}">
                <a16:creationId xmlns:a16="http://schemas.microsoft.com/office/drawing/2014/main" id="{0C4D4A80-AD98-E382-28F6-48A976FC8BE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DC63E43-D38A-8DBE-070F-2CE41E40DBA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3353-F17C-3611-3789-07C81F6252EB}"/>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a:t>
            </a:r>
          </a:p>
        </p:txBody>
      </p:sp>
      <p:sp>
        <p:nvSpPr>
          <p:cNvPr id="20483" name="Text Placeholder 2">
            <a:extLst>
              <a:ext uri="{FF2B5EF4-FFF2-40B4-BE49-F238E27FC236}">
                <a16:creationId xmlns:a16="http://schemas.microsoft.com/office/drawing/2014/main" id="{D717C523-9DAE-8560-5DB7-196B8297E4A1}"/>
              </a:ext>
            </a:extLst>
          </p:cNvPr>
          <p:cNvSpPr>
            <a:spLocks noGrp="1"/>
          </p:cNvSpPr>
          <p:nvPr>
            <p:ph type="body" idx="1"/>
          </p:nvPr>
        </p:nvSpPr>
        <p:spPr/>
        <p:txBody>
          <a:bodyPr/>
          <a:lstStyle/>
          <a:p>
            <a:pPr eaLnBrk="1" hangingPunct="1">
              <a:lnSpc>
                <a:spcPct val="80000"/>
              </a:lnSpc>
            </a:pPr>
            <a:r>
              <a:rPr lang="en-US" altLang="en-US" sz="2500">
                <a:solidFill>
                  <a:srgbClr val="000000"/>
                </a:solidFill>
              </a:rPr>
              <a:t>The </a:t>
            </a:r>
            <a:r>
              <a:rPr lang="en-US" altLang="en-US" sz="2500">
                <a:solidFill>
                  <a:srgbClr val="0000FF"/>
                </a:solidFill>
              </a:rPr>
              <a:t>color input type</a:t>
            </a:r>
            <a:r>
              <a:rPr lang="en-US" altLang="en-US" sz="2500">
                <a:solidFill>
                  <a:srgbClr val="000000"/>
                </a:solidFill>
              </a:rPr>
              <a:t> enables the user to enter a color. </a:t>
            </a:r>
          </a:p>
          <a:p>
            <a:pPr eaLnBrk="1" hangingPunct="1">
              <a:lnSpc>
                <a:spcPct val="80000"/>
              </a:lnSpc>
            </a:pPr>
            <a:r>
              <a:rPr lang="en-US" altLang="en-US" sz="2500">
                <a:solidFill>
                  <a:srgbClr val="000000"/>
                </a:solidFill>
              </a:rPr>
              <a:t>At the time of this writing, most browsers render the </a:t>
            </a:r>
            <a:r>
              <a:rPr lang="en-US" altLang="en-US" sz="2500">
                <a:solidFill>
                  <a:srgbClr val="000000"/>
                </a:solidFill>
                <a:latin typeface="Lucida Console" panose="020B0609040504020204" pitchFamily="49" charset="0"/>
              </a:rPr>
              <a:t>color</a:t>
            </a:r>
            <a:r>
              <a:rPr lang="en-US" altLang="en-US" sz="2500">
                <a:solidFill>
                  <a:srgbClr val="000000"/>
                </a:solidFill>
              </a:rPr>
              <a:t> </a:t>
            </a:r>
            <a:r>
              <a:rPr lang="en-US" altLang="en-US" sz="2500">
                <a:solidFill>
                  <a:srgbClr val="000000"/>
                </a:solidFill>
                <a:latin typeface="Lucida Console" panose="020B0609040504020204" pitchFamily="49" charset="0"/>
              </a:rPr>
              <a:t>input</a:t>
            </a:r>
            <a:r>
              <a:rPr lang="en-US" altLang="en-US" sz="2500">
                <a:solidFill>
                  <a:srgbClr val="000000"/>
                </a:solidFill>
              </a:rPr>
              <a:t> type as a text field in which the user can enter a hexadecamal code or a color name. </a:t>
            </a:r>
          </a:p>
          <a:p>
            <a:pPr eaLnBrk="1" hangingPunct="1">
              <a:lnSpc>
                <a:spcPct val="80000"/>
              </a:lnSpc>
            </a:pPr>
            <a:r>
              <a:rPr lang="en-US" altLang="en-US" sz="2500">
                <a:solidFill>
                  <a:srgbClr val="000000"/>
                </a:solidFill>
              </a:rPr>
              <a:t>In the future, when you click a </a:t>
            </a:r>
            <a:r>
              <a:rPr lang="en-US" altLang="en-US" sz="2500">
                <a:solidFill>
                  <a:srgbClr val="000000"/>
                </a:solidFill>
                <a:latin typeface="Lucida Console" panose="020B0609040504020204" pitchFamily="49" charset="0"/>
              </a:rPr>
              <a:t>color</a:t>
            </a:r>
            <a:r>
              <a:rPr lang="en-US" altLang="en-US" sz="2500">
                <a:solidFill>
                  <a:srgbClr val="000000"/>
                </a:solidFill>
              </a:rPr>
              <a:t> </a:t>
            </a:r>
            <a:r>
              <a:rPr lang="en-US" altLang="en-US" sz="2500">
                <a:solidFill>
                  <a:srgbClr val="000000"/>
                </a:solidFill>
                <a:latin typeface="Lucida Console" panose="020B0609040504020204" pitchFamily="49" charset="0"/>
              </a:rPr>
              <a:t>input</a:t>
            </a:r>
            <a:r>
              <a:rPr lang="en-US" altLang="en-US" sz="2500">
                <a:solidFill>
                  <a:srgbClr val="000000"/>
                </a:solidFill>
              </a:rPr>
              <a:t>, browsers will likely display a </a:t>
            </a:r>
            <a:r>
              <a:rPr lang="en-US" altLang="en-US" sz="2500" i="1">
                <a:solidFill>
                  <a:srgbClr val="000000"/>
                </a:solidFill>
              </a:rPr>
              <a:t>color picker</a:t>
            </a:r>
            <a:r>
              <a:rPr lang="en-US" altLang="en-US" sz="2500">
                <a:solidFill>
                  <a:srgbClr val="000000"/>
                </a:solidFill>
              </a:rPr>
              <a:t> similar to the Microsoft Windows color dialog shown in Fig. 3.2.   </a:t>
            </a:r>
          </a:p>
        </p:txBody>
      </p:sp>
      <p:sp>
        <p:nvSpPr>
          <p:cNvPr id="4" name="Footer Placeholder 3">
            <a:extLst>
              <a:ext uri="{FF2B5EF4-FFF2-40B4-BE49-F238E27FC236}">
                <a16:creationId xmlns:a16="http://schemas.microsoft.com/office/drawing/2014/main" id="{788FA997-E7DE-9BCD-B180-B336318EAEB7}"/>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iw3htp5_03_HTML5_pt2_Page_10">
            <a:extLst>
              <a:ext uri="{FF2B5EF4-FFF2-40B4-BE49-F238E27FC236}">
                <a16:creationId xmlns:a16="http://schemas.microsoft.com/office/drawing/2014/main" id="{3342AF6D-F373-2C25-3270-54E29CA9A1A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CD67346-4444-F9EF-ACAA-0D1C95975265}"/>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17F5-E7FF-A473-91CF-215D542B9A03}"/>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a:t>
            </a:r>
          </a:p>
        </p:txBody>
      </p:sp>
      <p:sp>
        <p:nvSpPr>
          <p:cNvPr id="20483" name="Text Placeholder 2">
            <a:extLst>
              <a:ext uri="{FF2B5EF4-FFF2-40B4-BE49-F238E27FC236}">
                <a16:creationId xmlns:a16="http://schemas.microsoft.com/office/drawing/2014/main" id="{98390168-01EC-9FCD-E947-51173370215A}"/>
              </a:ext>
            </a:extLst>
          </p:cNvPr>
          <p:cNvSpPr>
            <a:spLocks noGrp="1"/>
          </p:cNvSpPr>
          <p:nvPr>
            <p:ph type="body" idx="1"/>
          </p:nvPr>
        </p:nvSpPr>
        <p:spPr/>
        <p:txBody>
          <a:bodyPr/>
          <a:lstStyle/>
          <a:p>
            <a:pPr marL="136525" indent="0" eaLnBrk="1" hangingPunct="1">
              <a:lnSpc>
                <a:spcPct val="80000"/>
              </a:lnSpc>
              <a:buFont typeface="Verdana" pitchFamily="34" charset="0"/>
              <a:buNone/>
              <a:defRPr/>
            </a:pPr>
            <a:r>
              <a:rPr lang="en-US" sz="2500" b="1" i="1" dirty="0">
                <a:solidFill>
                  <a:srgbClr val="000000"/>
                </a:solidFill>
                <a:latin typeface="Lucida Console" pitchFamily="49" charset="0"/>
              </a:rPr>
              <a:t>autofocus</a:t>
            </a:r>
            <a:r>
              <a:rPr lang="en-US" sz="2500" b="1" i="1" dirty="0">
                <a:solidFill>
                  <a:srgbClr val="000000"/>
                </a:solidFill>
                <a:latin typeface="AGaramond" pitchFamily="18" charset="0"/>
              </a:rPr>
              <a:t> Attribute</a:t>
            </a:r>
          </a:p>
          <a:p>
            <a:pPr eaLnBrk="1" hangingPunct="1">
              <a:lnSpc>
                <a:spcPct val="80000"/>
              </a:lnSpc>
              <a:defRPr/>
            </a:pPr>
            <a:r>
              <a:rPr lang="en-US" sz="2500" dirty="0">
                <a:solidFill>
                  <a:srgbClr val="000000"/>
                </a:solidFill>
              </a:rPr>
              <a:t>The </a:t>
            </a:r>
            <a:r>
              <a:rPr lang="en-US" sz="2500" dirty="0">
                <a:solidFill>
                  <a:srgbClr val="0000FF"/>
                </a:solidFill>
              </a:rPr>
              <a:t>autofocus attribute</a:t>
            </a:r>
            <a:r>
              <a:rPr lang="en-US" sz="2500" dirty="0">
                <a:solidFill>
                  <a:srgbClr val="000000"/>
                </a:solidFill>
              </a:rPr>
              <a:t>—an optional attribute that can be used in only one </a:t>
            </a:r>
            <a:r>
              <a:rPr lang="en-US" sz="2500" dirty="0">
                <a:solidFill>
                  <a:srgbClr val="000000"/>
                </a:solidFill>
                <a:latin typeface="Lucida Console" pitchFamily="49" charset="0"/>
              </a:rPr>
              <a:t>input</a:t>
            </a:r>
            <a:r>
              <a:rPr lang="en-US" sz="2500" dirty="0">
                <a:solidFill>
                  <a:srgbClr val="000000"/>
                </a:solidFill>
              </a:rPr>
              <a:t> element on a form—automatically gives the focus to the </a:t>
            </a:r>
            <a:r>
              <a:rPr lang="en-US" sz="2500" dirty="0">
                <a:solidFill>
                  <a:srgbClr val="000000"/>
                </a:solidFill>
                <a:latin typeface="Lucida Console" pitchFamily="49" charset="0"/>
              </a:rPr>
              <a:t>input</a:t>
            </a:r>
            <a:r>
              <a:rPr lang="en-US" sz="2500" dirty="0">
                <a:solidFill>
                  <a:srgbClr val="000000"/>
                </a:solidFill>
              </a:rPr>
              <a:t> element, allowing the user to begin typing in that element immediately. </a:t>
            </a:r>
          </a:p>
        </p:txBody>
      </p:sp>
      <p:sp>
        <p:nvSpPr>
          <p:cNvPr id="4" name="Footer Placeholder 3">
            <a:extLst>
              <a:ext uri="{FF2B5EF4-FFF2-40B4-BE49-F238E27FC236}">
                <a16:creationId xmlns:a16="http://schemas.microsoft.com/office/drawing/2014/main" id="{B1A7BE2D-264B-0F58-F5BC-B331B143A56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45C4-CE31-F00E-DFE5-9093E853CD97}"/>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3555" name="Text Placeholder 2">
            <a:extLst>
              <a:ext uri="{FF2B5EF4-FFF2-40B4-BE49-F238E27FC236}">
                <a16:creationId xmlns:a16="http://schemas.microsoft.com/office/drawing/2014/main" id="{C53B2D3A-8753-CA52-DA09-754A43A15B3C}"/>
              </a:ext>
            </a:extLst>
          </p:cNvPr>
          <p:cNvSpPr>
            <a:spLocks noGrp="1"/>
          </p:cNvSpPr>
          <p:nvPr>
            <p:ph type="body" idx="1"/>
          </p:nvPr>
        </p:nvSpPr>
        <p:spPr/>
        <p:txBody>
          <a:bodyPr/>
          <a:lstStyle/>
          <a:p>
            <a:pPr eaLnBrk="1" hangingPunct="1"/>
            <a:r>
              <a:rPr lang="en-US" altLang="en-US">
                <a:solidFill>
                  <a:srgbClr val="000000"/>
                </a:solidFill>
              </a:rPr>
              <a:t>Figure 3.3 shows </a:t>
            </a:r>
            <a:r>
              <a:rPr lang="en-US" altLang="en-US">
                <a:solidFill>
                  <a:srgbClr val="000000"/>
                </a:solidFill>
                <a:latin typeface="Lucida Console" panose="020B0609040504020204" pitchFamily="49" charset="0"/>
              </a:rPr>
              <a:t>autofocus</a:t>
            </a:r>
            <a:r>
              <a:rPr lang="en-US" altLang="en-US">
                <a:solidFill>
                  <a:srgbClr val="000000"/>
                </a:solidFill>
              </a:rPr>
              <a:t> on the </a:t>
            </a:r>
            <a:r>
              <a:rPr lang="en-US" altLang="en-US">
                <a:solidFill>
                  <a:srgbClr val="000000"/>
                </a:solidFill>
                <a:latin typeface="Lucida Console" panose="020B0609040504020204" pitchFamily="49" charset="0"/>
              </a:rPr>
              <a:t>color</a:t>
            </a:r>
            <a:r>
              <a:rPr lang="en-US" altLang="en-US">
                <a:solidFill>
                  <a:srgbClr val="000000"/>
                </a:solidFill>
              </a:rPr>
              <a:t> element—the first </a:t>
            </a:r>
            <a:r>
              <a:rPr lang="en-US" altLang="en-US">
                <a:solidFill>
                  <a:srgbClr val="000000"/>
                </a:solidFill>
                <a:latin typeface="Lucida Console" panose="020B0609040504020204" pitchFamily="49" charset="0"/>
              </a:rPr>
              <a:t>input</a:t>
            </a:r>
            <a:r>
              <a:rPr lang="en-US" altLang="en-US">
                <a:solidFill>
                  <a:srgbClr val="000000"/>
                </a:solidFill>
              </a:rPr>
              <a:t> element in our form—as rendered in Chrome. You do not need to include </a:t>
            </a:r>
            <a:r>
              <a:rPr lang="en-US" altLang="en-US">
                <a:solidFill>
                  <a:srgbClr val="000000"/>
                </a:solidFill>
                <a:latin typeface="Lucida Console" panose="020B0609040504020204" pitchFamily="49" charset="0"/>
              </a:rPr>
              <a:t>autofocus</a:t>
            </a:r>
            <a:r>
              <a:rPr lang="en-US" altLang="en-US">
                <a:solidFill>
                  <a:srgbClr val="000000"/>
                </a:solidFill>
              </a:rPr>
              <a:t> in your forms. </a:t>
            </a:r>
          </a:p>
          <a:p>
            <a:pPr eaLnBrk="1" hangingPunct="1"/>
            <a:endParaRPr lang="en-US" altLang="en-US">
              <a:solidFill>
                <a:srgbClr val="000000"/>
              </a:solidFill>
            </a:endParaRPr>
          </a:p>
        </p:txBody>
      </p:sp>
      <p:sp>
        <p:nvSpPr>
          <p:cNvPr id="3" name="Footer Placeholder 2">
            <a:extLst>
              <a:ext uri="{FF2B5EF4-FFF2-40B4-BE49-F238E27FC236}">
                <a16:creationId xmlns:a16="http://schemas.microsoft.com/office/drawing/2014/main" id="{00BBC06D-5204-FFA0-8540-814C74E6A2CA}"/>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iw3htp5_03_HTML5_pt2_Page_11">
            <a:extLst>
              <a:ext uri="{FF2B5EF4-FFF2-40B4-BE49-F238E27FC236}">
                <a16:creationId xmlns:a16="http://schemas.microsoft.com/office/drawing/2014/main" id="{6759F266-93E5-1116-823F-5FD4A9A43DB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4424CC5-4779-B1E2-991A-8FB63C45573F}"/>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F7DE-9D9B-67C6-B088-02E2ECBCA1F8}"/>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4579" name="Text Placeholder 2">
            <a:extLst>
              <a:ext uri="{FF2B5EF4-FFF2-40B4-BE49-F238E27FC236}">
                <a16:creationId xmlns:a16="http://schemas.microsoft.com/office/drawing/2014/main" id="{012B2A59-06D4-7785-6B40-189A3C3D2FF0}"/>
              </a:ext>
            </a:extLst>
          </p:cNvPr>
          <p:cNvSpPr>
            <a:spLocks noGrp="1"/>
          </p:cNvSpPr>
          <p:nvPr>
            <p:ph type="body" idx="1"/>
          </p:nvPr>
        </p:nvSpPr>
        <p:spPr/>
        <p:txBody>
          <a:bodyPr/>
          <a:lstStyle/>
          <a:p>
            <a:pPr marL="136525" indent="0" eaLnBrk="1" hangingPunct="1">
              <a:lnSpc>
                <a:spcPct val="90000"/>
              </a:lnSpc>
              <a:buFont typeface="Verdana" pitchFamily="34" charset="0"/>
              <a:buNone/>
              <a:defRPr/>
            </a:pPr>
            <a:r>
              <a:rPr lang="en-US" sz="2500" b="1" i="1" dirty="0">
                <a:solidFill>
                  <a:srgbClr val="000000"/>
                </a:solidFill>
                <a:latin typeface="AGaramond" pitchFamily="18" charset="0"/>
              </a:rPr>
              <a:t>Validation</a:t>
            </a:r>
          </a:p>
          <a:p>
            <a:pPr eaLnBrk="1" hangingPunct="1">
              <a:lnSpc>
                <a:spcPct val="90000"/>
              </a:lnSpc>
              <a:defRPr/>
            </a:pPr>
            <a:r>
              <a:rPr lang="en-US" sz="2500" dirty="0">
                <a:solidFill>
                  <a:srgbClr val="000000"/>
                </a:solidFill>
              </a:rPr>
              <a:t>The new HTML 5 </a:t>
            </a:r>
            <a:r>
              <a:rPr lang="en-US" sz="2500" dirty="0">
                <a:solidFill>
                  <a:srgbClr val="000000"/>
                </a:solidFill>
                <a:latin typeface="Lucida Console" pitchFamily="49" charset="0"/>
              </a:rPr>
              <a:t>input</a:t>
            </a:r>
            <a:r>
              <a:rPr lang="en-US" sz="2500" dirty="0">
                <a:solidFill>
                  <a:srgbClr val="000000"/>
                </a:solidFill>
              </a:rPr>
              <a:t> types are </a:t>
            </a:r>
            <a:r>
              <a:rPr lang="en-US" sz="2500" i="1" dirty="0">
                <a:solidFill>
                  <a:srgbClr val="000000"/>
                </a:solidFill>
              </a:rPr>
              <a:t>self validating</a:t>
            </a:r>
            <a:r>
              <a:rPr lang="en-US" sz="2500" dirty="0">
                <a:solidFill>
                  <a:srgbClr val="000000"/>
                </a:solidFill>
              </a:rPr>
              <a:t> on the client side, eliminating the need to add complicated JavaScript code to your web pages to validate user input, reducing the amount of invalid data submitted and consequently reducing Internet traffic between the server and the client to correct invalid input. </a:t>
            </a:r>
          </a:p>
          <a:p>
            <a:pPr eaLnBrk="1" hangingPunct="1">
              <a:lnSpc>
                <a:spcPct val="90000"/>
              </a:lnSpc>
              <a:defRPr/>
            </a:pPr>
            <a:r>
              <a:rPr lang="en-US" sz="2500" i="1" dirty="0">
                <a:solidFill>
                  <a:srgbClr val="000000"/>
                </a:solidFill>
              </a:rPr>
              <a:t>The server should still validate all user input.</a:t>
            </a:r>
          </a:p>
          <a:p>
            <a:pPr eaLnBrk="1" hangingPunct="1">
              <a:lnSpc>
                <a:spcPct val="90000"/>
              </a:lnSpc>
              <a:defRPr/>
            </a:pPr>
            <a:r>
              <a:rPr lang="en-US" sz="2500" dirty="0">
                <a:solidFill>
                  <a:srgbClr val="000000"/>
                </a:solidFill>
              </a:rPr>
              <a:t>When a user enters data into a form then submits the form the browser immediately checks the self-validating elements to ensure that the data is correct (Fig. 3.4). </a:t>
            </a:r>
          </a:p>
        </p:txBody>
      </p:sp>
      <p:sp>
        <p:nvSpPr>
          <p:cNvPr id="4" name="Footer Placeholder 3">
            <a:extLst>
              <a:ext uri="{FF2B5EF4-FFF2-40B4-BE49-F238E27FC236}">
                <a16:creationId xmlns:a16="http://schemas.microsoft.com/office/drawing/2014/main" id="{766B00E0-00F9-FA0B-D6C1-5F3864592A6E}"/>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iw3htp5_03_HTML5_pt2_Page_12">
            <a:extLst>
              <a:ext uri="{FF2B5EF4-FFF2-40B4-BE49-F238E27FC236}">
                <a16:creationId xmlns:a16="http://schemas.microsoft.com/office/drawing/2014/main" id="{906718CF-0AC7-36BA-9C43-228EC62261F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619D3B9-7AAB-C51E-5E0E-5943FCE03871}"/>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2C916-0759-BCCA-9AEB-EE60C210B2FC}"/>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7651" name="Text Placeholder 2">
            <a:extLst>
              <a:ext uri="{FF2B5EF4-FFF2-40B4-BE49-F238E27FC236}">
                <a16:creationId xmlns:a16="http://schemas.microsoft.com/office/drawing/2014/main" id="{7EE6C094-04AB-791F-DD0E-84690F34D8B0}"/>
              </a:ext>
            </a:extLst>
          </p:cNvPr>
          <p:cNvSpPr>
            <a:spLocks noGrp="1"/>
          </p:cNvSpPr>
          <p:nvPr>
            <p:ph type="body" idx="1"/>
          </p:nvPr>
        </p:nvSpPr>
        <p:spPr/>
        <p:txBody>
          <a:bodyPr/>
          <a:lstStyle/>
          <a:p>
            <a:pPr eaLnBrk="1" hangingPunct="1"/>
            <a:r>
              <a:rPr lang="en-US" altLang="en-US">
                <a:solidFill>
                  <a:srgbClr val="000000"/>
                </a:solidFill>
              </a:rPr>
              <a:t>Figure 3.5 lists each of the new HTML5 </a:t>
            </a:r>
            <a:r>
              <a:rPr lang="en-US" altLang="en-US">
                <a:solidFill>
                  <a:srgbClr val="000000"/>
                </a:solidFill>
                <a:latin typeface="Lucida Console" panose="020B0609040504020204" pitchFamily="49" charset="0"/>
              </a:rPr>
              <a:t>input</a:t>
            </a:r>
            <a:r>
              <a:rPr lang="en-US" altLang="en-US">
                <a:solidFill>
                  <a:srgbClr val="000000"/>
                </a:solidFill>
              </a:rPr>
              <a:t> types and provides examples of the proper formats required for each type of data to be valid. </a:t>
            </a:r>
          </a:p>
        </p:txBody>
      </p:sp>
      <p:sp>
        <p:nvSpPr>
          <p:cNvPr id="3" name="Footer Placeholder 2">
            <a:extLst>
              <a:ext uri="{FF2B5EF4-FFF2-40B4-BE49-F238E27FC236}">
                <a16:creationId xmlns:a16="http://schemas.microsoft.com/office/drawing/2014/main" id="{2D70A4B4-0145-38B5-29BF-0BD2BB4D256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iw3htp5_03_HTML5_pt2_Page_13">
            <a:extLst>
              <a:ext uri="{FF2B5EF4-FFF2-40B4-BE49-F238E27FC236}">
                <a16:creationId xmlns:a16="http://schemas.microsoft.com/office/drawing/2014/main" id="{C08D32B1-502B-8143-C65E-309F8EA27B2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0B07CD0-988C-555A-EE98-2862572D2C3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iw3htp5_03_HTML5_pt2_Page_02">
            <a:extLst>
              <a:ext uri="{FF2B5EF4-FFF2-40B4-BE49-F238E27FC236}">
                <a16:creationId xmlns:a16="http://schemas.microsoft.com/office/drawing/2014/main" id="{B6E90FCD-A26F-90CD-8187-C7D9A762C8B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EA3466B-1E77-3E50-E027-C3D3D9ADEC93}"/>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AD5C1-8C6B-6D4C-0B97-FC811C9B67EF}"/>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9699" name="Text Placeholder 2">
            <a:extLst>
              <a:ext uri="{FF2B5EF4-FFF2-40B4-BE49-F238E27FC236}">
                <a16:creationId xmlns:a16="http://schemas.microsoft.com/office/drawing/2014/main" id="{F93A0733-E87A-7A19-9905-501C27938760}"/>
              </a:ext>
            </a:extLst>
          </p:cNvPr>
          <p:cNvSpPr>
            <a:spLocks noGrp="1"/>
          </p:cNvSpPr>
          <p:nvPr>
            <p:ph type="body" idx="1"/>
          </p:nvPr>
        </p:nvSpPr>
        <p:spPr/>
        <p:txBody>
          <a:bodyPr/>
          <a:lstStyle/>
          <a:p>
            <a:pPr eaLnBrk="1" hangingPunct="1"/>
            <a:r>
              <a:rPr lang="en-US" altLang="en-US">
                <a:solidFill>
                  <a:srgbClr val="000000"/>
                </a:solidFill>
              </a:rPr>
              <a:t>If you want to bypass validation, you can add the </a:t>
            </a:r>
            <a:r>
              <a:rPr lang="en-US" altLang="en-US">
                <a:solidFill>
                  <a:srgbClr val="0000FF"/>
                </a:solidFill>
              </a:rPr>
              <a:t>formnovalidate attribute</a:t>
            </a:r>
            <a:r>
              <a:rPr lang="en-US" altLang="en-US">
                <a:solidFill>
                  <a:srgbClr val="000000"/>
                </a:solidFill>
              </a:rPr>
              <a:t> to </a:t>
            </a:r>
            <a:r>
              <a:rPr lang="en-US" altLang="en-US">
                <a:solidFill>
                  <a:srgbClr val="000000"/>
                </a:solidFill>
                <a:latin typeface="Lucida Console" panose="020B0609040504020204" pitchFamily="49" charset="0"/>
              </a:rPr>
              <a:t>input</a:t>
            </a:r>
            <a:r>
              <a:rPr lang="en-US" altLang="en-US">
                <a:solidFill>
                  <a:srgbClr val="000000"/>
                </a:solidFill>
              </a:rPr>
              <a:t> type </a:t>
            </a:r>
            <a:r>
              <a:rPr lang="en-US" altLang="en-US">
                <a:solidFill>
                  <a:srgbClr val="000000"/>
                </a:solidFill>
                <a:latin typeface="Lucida Console" panose="020B0609040504020204" pitchFamily="49" charset="0"/>
              </a:rPr>
              <a:t>submit</a:t>
            </a:r>
            <a:r>
              <a:rPr lang="en-US" altLang="en-US">
                <a:solidFill>
                  <a:srgbClr val="000000"/>
                </a:solidFill>
              </a:rPr>
              <a:t> in line 101: </a:t>
            </a:r>
          </a:p>
          <a:p>
            <a:pPr marL="630238" lvl="2" indent="0" eaLnBrk="1" hangingPunct="1">
              <a:buFont typeface="Wingdings 2" panose="05020102010507070707" pitchFamily="18" charset="2"/>
              <a:buNone/>
            </a:pPr>
            <a:r>
              <a:rPr lang="en-US" altLang="en-US">
                <a:solidFill>
                  <a:srgbClr val="0000FF"/>
                </a:solidFill>
                <a:latin typeface="Lucida Console" panose="020B0609040504020204" pitchFamily="49" charset="0"/>
              </a:rPr>
              <a:t>&lt;input type</a:t>
            </a:r>
            <a:r>
              <a:rPr lang="en-US" altLang="en-US">
                <a:solidFill>
                  <a:srgbClr val="000000"/>
                </a:solidFill>
                <a:latin typeface="Lucida Console" panose="020B0609040504020204" pitchFamily="49" charset="0"/>
              </a:rPr>
              <a:t> = </a:t>
            </a:r>
            <a:r>
              <a:rPr lang="en-US" altLang="en-US">
                <a:solidFill>
                  <a:srgbClr val="128AFF"/>
                </a:solidFill>
                <a:latin typeface="Lucida Console" panose="020B0609040504020204" pitchFamily="49" charset="0"/>
              </a:rPr>
              <a:t>"submit"</a:t>
            </a:r>
            <a:r>
              <a:rPr lang="en-US" altLang="en-US">
                <a:solidFill>
                  <a:srgbClr val="000000"/>
                </a:solidFill>
                <a:latin typeface="Lucida Console" panose="020B0609040504020204" pitchFamily="49" charset="0"/>
              </a:rPr>
              <a:t> </a:t>
            </a:r>
            <a:r>
              <a:rPr lang="en-US" altLang="en-US">
                <a:solidFill>
                  <a:srgbClr val="0000FF"/>
                </a:solidFill>
                <a:latin typeface="Lucida Console" panose="020B0609040504020204" pitchFamily="49" charset="0"/>
              </a:rPr>
              <a:t>value</a:t>
            </a:r>
            <a:r>
              <a:rPr lang="en-US" altLang="en-US">
                <a:solidFill>
                  <a:srgbClr val="000000"/>
                </a:solidFill>
                <a:latin typeface="Lucida Console" panose="020B0609040504020204" pitchFamily="49" charset="0"/>
              </a:rPr>
              <a:t> = </a:t>
            </a:r>
            <a:r>
              <a:rPr lang="en-US" altLang="en-US">
                <a:solidFill>
                  <a:srgbClr val="128AFF"/>
                </a:solidFill>
                <a:latin typeface="Lucida Console" panose="020B0609040504020204" pitchFamily="49" charset="0"/>
              </a:rPr>
              <a:t>"Submit"</a:t>
            </a:r>
            <a:r>
              <a:rPr lang="en-US" altLang="en-US">
                <a:solidFill>
                  <a:srgbClr val="000000"/>
                </a:solidFill>
                <a:latin typeface="Lucida Console" panose="020B0609040504020204" pitchFamily="49" charset="0"/>
              </a:rPr>
              <a:t> </a:t>
            </a:r>
            <a:r>
              <a:rPr lang="en-US" altLang="en-US">
                <a:solidFill>
                  <a:srgbClr val="0000FF"/>
                </a:solidFill>
                <a:latin typeface="Lucida Console" panose="020B0609040504020204" pitchFamily="49" charset="0"/>
              </a:rPr>
              <a:t>formnovalidate</a:t>
            </a:r>
            <a:r>
              <a:rPr lang="en-US" altLang="en-US">
                <a:solidFill>
                  <a:srgbClr val="000000"/>
                </a:solidFill>
                <a:latin typeface="Lucida Console" panose="020B0609040504020204" pitchFamily="49" charset="0"/>
              </a:rPr>
              <a:t> </a:t>
            </a:r>
            <a:r>
              <a:rPr lang="en-US" altLang="en-US">
                <a:solidFill>
                  <a:srgbClr val="0000FF"/>
                </a:solidFill>
                <a:latin typeface="Lucida Console" panose="020B0609040504020204" pitchFamily="49" charset="0"/>
              </a:rPr>
              <a:t>/&gt;</a:t>
            </a:r>
          </a:p>
        </p:txBody>
      </p:sp>
      <p:sp>
        <p:nvSpPr>
          <p:cNvPr id="3" name="Footer Placeholder 2">
            <a:extLst>
              <a:ext uri="{FF2B5EF4-FFF2-40B4-BE49-F238E27FC236}">
                <a16:creationId xmlns:a16="http://schemas.microsoft.com/office/drawing/2014/main" id="{642CAC70-50E9-F520-1D9D-B56F1A506688}"/>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110C-93D0-388C-64B0-714A26CB4348}"/>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3.1.2 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date</a:t>
            </a:r>
            <a:r>
              <a:rPr lang="en-US">
                <a:solidFill>
                  <a:srgbClr val="33B38C"/>
                </a:solidFill>
                <a:latin typeface="Goudy Sans Medium"/>
              </a:rPr>
              <a:t> </a:t>
            </a:r>
          </a:p>
        </p:txBody>
      </p:sp>
      <p:sp>
        <p:nvSpPr>
          <p:cNvPr id="30723" name="Text Placeholder 2">
            <a:extLst>
              <a:ext uri="{FF2B5EF4-FFF2-40B4-BE49-F238E27FC236}">
                <a16:creationId xmlns:a16="http://schemas.microsoft.com/office/drawing/2014/main" id="{11796B9E-10D9-0BA5-2AC9-D3643CCC3CBE}"/>
              </a:ext>
            </a:extLst>
          </p:cNvPr>
          <p:cNvSpPr>
            <a:spLocks noGrp="1"/>
          </p:cNvSpPr>
          <p:nvPr>
            <p:ph type="body" idx="1"/>
          </p:nvPr>
        </p:nvSpPr>
        <p:spPr/>
        <p:txBody>
          <a:bodyPr/>
          <a:lstStyle/>
          <a:p>
            <a:pPr eaLnBrk="1" hangingPunct="1">
              <a:lnSpc>
                <a:spcPct val="80000"/>
              </a:lnSpc>
            </a:pPr>
            <a:r>
              <a:rPr lang="en-US" altLang="en-US" sz="2400">
                <a:solidFill>
                  <a:srgbClr val="000000"/>
                </a:solidFill>
              </a:rPr>
              <a:t>The </a:t>
            </a:r>
            <a:r>
              <a:rPr lang="en-US" altLang="en-US" sz="2400">
                <a:solidFill>
                  <a:srgbClr val="0000FF"/>
                </a:solidFill>
              </a:rPr>
              <a:t>date</a:t>
            </a:r>
            <a:r>
              <a:rPr lang="en-US" altLang="en-US" sz="2400">
                <a:solidFill>
                  <a:srgbClr val="000000"/>
                </a:solidFill>
              </a:rPr>
              <a:t> </a:t>
            </a:r>
            <a:r>
              <a:rPr lang="en-US" altLang="en-US" sz="2400">
                <a:solidFill>
                  <a:srgbClr val="0000FF"/>
                </a:solidFill>
              </a:rPr>
              <a:t>input type</a:t>
            </a:r>
            <a:r>
              <a:rPr lang="en-US" altLang="en-US" sz="2400">
                <a:solidFill>
                  <a:srgbClr val="000000"/>
                </a:solidFill>
              </a:rPr>
              <a:t> enables the user to enter a date in the form </a:t>
            </a:r>
            <a:r>
              <a:rPr lang="en-US" altLang="en-US" sz="2400">
                <a:solidFill>
                  <a:srgbClr val="000000"/>
                </a:solidFill>
                <a:latin typeface="Lucida Console" panose="020B0609040504020204" pitchFamily="49" charset="0"/>
              </a:rPr>
              <a:t>yyyy-mm-dd</a:t>
            </a:r>
            <a:r>
              <a:rPr lang="en-US" altLang="en-US" sz="2400">
                <a:solidFill>
                  <a:srgbClr val="000000"/>
                </a:solidFill>
              </a:rPr>
              <a:t>. </a:t>
            </a:r>
          </a:p>
          <a:p>
            <a:pPr eaLnBrk="1" hangingPunct="1">
              <a:lnSpc>
                <a:spcPct val="80000"/>
              </a:lnSpc>
            </a:pPr>
            <a:r>
              <a:rPr lang="en-US" altLang="en-US" sz="2400">
                <a:solidFill>
                  <a:srgbClr val="000000"/>
                </a:solidFill>
              </a:rPr>
              <a:t>Firefox and Internet Explorer display a text field in which a user can enter a date such as </a:t>
            </a:r>
            <a:r>
              <a:rPr lang="en-US" altLang="en-US" sz="2400">
                <a:solidFill>
                  <a:srgbClr val="000000"/>
                </a:solidFill>
                <a:latin typeface="Lucida Console" panose="020B0609040504020204" pitchFamily="49" charset="0"/>
              </a:rPr>
              <a:t>2012-01-27</a:t>
            </a:r>
            <a:r>
              <a:rPr lang="en-US" altLang="en-US" sz="2400">
                <a:solidFill>
                  <a:srgbClr val="000000"/>
                </a:solidFill>
              </a:rPr>
              <a:t>. </a:t>
            </a:r>
          </a:p>
          <a:p>
            <a:pPr eaLnBrk="1" hangingPunct="1">
              <a:lnSpc>
                <a:spcPct val="80000"/>
              </a:lnSpc>
            </a:pPr>
            <a:r>
              <a:rPr lang="en-US" altLang="en-US" sz="2400">
                <a:solidFill>
                  <a:srgbClr val="000000"/>
                </a:solidFill>
              </a:rPr>
              <a:t>Chrome and Safari display a </a:t>
            </a:r>
            <a:r>
              <a:rPr lang="en-US" altLang="en-US" sz="2400">
                <a:solidFill>
                  <a:srgbClr val="0000FF"/>
                </a:solidFill>
              </a:rPr>
              <a:t>spinner control</a:t>
            </a:r>
            <a:r>
              <a:rPr lang="en-US" altLang="en-US" sz="2400">
                <a:solidFill>
                  <a:srgbClr val="000000"/>
                </a:solidFill>
              </a:rPr>
              <a:t>—a text field with an up-down arrow () on the right side—allowing the user to select a date by clicking the up or down arrow.</a:t>
            </a:r>
          </a:p>
          <a:p>
            <a:pPr eaLnBrk="1" hangingPunct="1">
              <a:lnSpc>
                <a:spcPct val="80000"/>
              </a:lnSpc>
            </a:pPr>
            <a:r>
              <a:rPr lang="en-US" altLang="en-US" sz="2400">
                <a:solidFill>
                  <a:srgbClr val="000000"/>
                </a:solidFill>
              </a:rPr>
              <a:t>The start date is the </a:t>
            </a:r>
            <a:r>
              <a:rPr lang="en-US" altLang="en-US" sz="2400" i="1">
                <a:solidFill>
                  <a:srgbClr val="000000"/>
                </a:solidFill>
              </a:rPr>
              <a:t>current date</a:t>
            </a:r>
            <a:r>
              <a:rPr lang="en-US" altLang="en-US" sz="2400">
                <a:solidFill>
                  <a:srgbClr val="000000"/>
                </a:solidFill>
              </a:rPr>
              <a:t>. </a:t>
            </a:r>
          </a:p>
          <a:p>
            <a:pPr eaLnBrk="1" hangingPunct="1">
              <a:lnSpc>
                <a:spcPct val="80000"/>
              </a:lnSpc>
            </a:pPr>
            <a:r>
              <a:rPr lang="en-US" altLang="en-US" sz="2400">
                <a:solidFill>
                  <a:srgbClr val="000000"/>
                </a:solidFill>
              </a:rPr>
              <a:t>Opera displays a calendar from which you can choose a date. </a:t>
            </a:r>
          </a:p>
          <a:p>
            <a:pPr eaLnBrk="1" hangingPunct="1">
              <a:lnSpc>
                <a:spcPct val="80000"/>
              </a:lnSpc>
            </a:pPr>
            <a:r>
              <a:rPr lang="en-US" altLang="en-US" sz="2400">
                <a:solidFill>
                  <a:srgbClr val="000000"/>
                </a:solidFill>
              </a:rPr>
              <a:t>In the future, when the user clicks a </a:t>
            </a:r>
            <a:r>
              <a:rPr lang="en-US" altLang="en-US" sz="2400">
                <a:solidFill>
                  <a:srgbClr val="000000"/>
                </a:solidFill>
                <a:latin typeface="Lucida Console" panose="020B0609040504020204" pitchFamily="49" charset="0"/>
              </a:rPr>
              <a:t>date</a:t>
            </a:r>
            <a:r>
              <a:rPr lang="en-US" altLang="en-US" sz="2400">
                <a:solidFill>
                  <a:srgbClr val="000000"/>
                </a:solidFill>
              </a:rPr>
              <a:t> </a:t>
            </a:r>
            <a:r>
              <a:rPr lang="en-US" altLang="en-US" sz="2400">
                <a:solidFill>
                  <a:srgbClr val="000000"/>
                </a:solidFill>
                <a:latin typeface="Lucida Console" panose="020B0609040504020204" pitchFamily="49" charset="0"/>
              </a:rPr>
              <a:t>input</a:t>
            </a:r>
            <a:r>
              <a:rPr lang="en-US" altLang="en-US" sz="2400">
                <a:solidFill>
                  <a:srgbClr val="000000"/>
                </a:solidFill>
              </a:rPr>
              <a:t>, browsers are likely to display a date control similar to the Microsoft Windows one shown in Fig. 3.6.</a:t>
            </a:r>
          </a:p>
          <a:p>
            <a:pPr eaLnBrk="1" hangingPunct="1">
              <a:lnSpc>
                <a:spcPct val="80000"/>
              </a:lnSpc>
            </a:pPr>
            <a:endParaRPr lang="en-US" altLang="en-US" sz="2500">
              <a:solidFill>
                <a:srgbClr val="000000"/>
              </a:solidFill>
            </a:endParaRPr>
          </a:p>
        </p:txBody>
      </p:sp>
      <p:sp>
        <p:nvSpPr>
          <p:cNvPr id="4" name="Footer Placeholder 3">
            <a:extLst>
              <a:ext uri="{FF2B5EF4-FFF2-40B4-BE49-F238E27FC236}">
                <a16:creationId xmlns:a16="http://schemas.microsoft.com/office/drawing/2014/main" id="{F64FBD07-210A-8B5E-7679-B7F9BB8D805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iw3htp5_03_HTML5_pt2_Page_14">
            <a:extLst>
              <a:ext uri="{FF2B5EF4-FFF2-40B4-BE49-F238E27FC236}">
                <a16:creationId xmlns:a16="http://schemas.microsoft.com/office/drawing/2014/main" id="{53E7D0D2-FF07-2278-3913-27A1202984C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004238B-3D96-EA1F-9AE3-839EEB6E56AC}"/>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F734-2DF5-2B69-771E-891ACB5EA87B}"/>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3.1.3 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datetime</a:t>
            </a:r>
            <a:r>
              <a:rPr lang="en-US">
                <a:solidFill>
                  <a:srgbClr val="33B38C"/>
                </a:solidFill>
                <a:latin typeface="Goudy Sans Medium"/>
              </a:rPr>
              <a:t> </a:t>
            </a:r>
          </a:p>
        </p:txBody>
      </p:sp>
      <p:sp>
        <p:nvSpPr>
          <p:cNvPr id="32771" name="Text Placeholder 2">
            <a:extLst>
              <a:ext uri="{FF2B5EF4-FFF2-40B4-BE49-F238E27FC236}">
                <a16:creationId xmlns:a16="http://schemas.microsoft.com/office/drawing/2014/main" id="{5AAFEDFB-D958-D50F-C393-191C15C74937}"/>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datetime</a:t>
            </a:r>
            <a:r>
              <a:rPr lang="en-US" altLang="en-US">
                <a:solidFill>
                  <a:srgbClr val="000000"/>
                </a:solidFill>
              </a:rPr>
              <a:t> </a:t>
            </a:r>
            <a:r>
              <a:rPr lang="en-US" altLang="en-US">
                <a:solidFill>
                  <a:srgbClr val="0000FF"/>
                </a:solidFill>
              </a:rPr>
              <a:t>input type</a:t>
            </a:r>
            <a:r>
              <a:rPr lang="en-US" altLang="en-US">
                <a:solidFill>
                  <a:srgbClr val="000000"/>
                </a:solidFill>
              </a:rPr>
              <a:t> enables the user to enter a date (year, month, day), time (hour, minute, second, fraction of a second) and the time zone set to UTC (Coordinated Universal Time or Universal Time, Coordinated). </a:t>
            </a:r>
          </a:p>
          <a:p>
            <a:pPr eaLnBrk="1" hangingPunct="1"/>
            <a:r>
              <a:rPr lang="en-US" altLang="en-US">
                <a:solidFill>
                  <a:srgbClr val="000000"/>
                </a:solidFill>
              </a:rPr>
              <a:t>Currently, most of the browsers render </a:t>
            </a:r>
            <a:r>
              <a:rPr lang="en-US" altLang="en-US">
                <a:solidFill>
                  <a:srgbClr val="000000"/>
                </a:solidFill>
                <a:latin typeface="Lucida Console" panose="020B0609040504020204" pitchFamily="49" charset="0"/>
              </a:rPr>
              <a:t>datetime</a:t>
            </a:r>
            <a:r>
              <a:rPr lang="en-US" altLang="en-US">
                <a:solidFill>
                  <a:srgbClr val="000000"/>
                </a:solidFill>
              </a:rPr>
              <a:t> as a text field; Chrome renders an up-down control and Opera renders a date and time control. </a:t>
            </a:r>
          </a:p>
        </p:txBody>
      </p:sp>
      <p:sp>
        <p:nvSpPr>
          <p:cNvPr id="3" name="Footer Placeholder 2">
            <a:extLst>
              <a:ext uri="{FF2B5EF4-FFF2-40B4-BE49-F238E27FC236}">
                <a16:creationId xmlns:a16="http://schemas.microsoft.com/office/drawing/2014/main" id="{FDC108B6-731C-7DD4-5208-424957270A19}"/>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777E-A8F6-1C57-EA99-6956B2E7A0E0}"/>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3.1.4 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datetime-local</a:t>
            </a:r>
            <a:r>
              <a:rPr lang="en-US">
                <a:solidFill>
                  <a:srgbClr val="33B38C"/>
                </a:solidFill>
                <a:latin typeface="Goudy Sans Medium"/>
              </a:rPr>
              <a:t> </a:t>
            </a:r>
          </a:p>
        </p:txBody>
      </p:sp>
      <p:sp>
        <p:nvSpPr>
          <p:cNvPr id="33795" name="Text Placeholder 2">
            <a:extLst>
              <a:ext uri="{FF2B5EF4-FFF2-40B4-BE49-F238E27FC236}">
                <a16:creationId xmlns:a16="http://schemas.microsoft.com/office/drawing/2014/main" id="{AFAE3D3D-EBE3-CF7D-F45E-749572ED00B8}"/>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datetime-local</a:t>
            </a:r>
            <a:r>
              <a:rPr lang="en-US" altLang="en-US">
                <a:solidFill>
                  <a:srgbClr val="000000"/>
                </a:solidFill>
              </a:rPr>
              <a:t> </a:t>
            </a:r>
            <a:r>
              <a:rPr lang="en-US" altLang="en-US">
                <a:solidFill>
                  <a:srgbClr val="0000FF"/>
                </a:solidFill>
              </a:rPr>
              <a:t>input type</a:t>
            </a:r>
            <a:r>
              <a:rPr lang="en-US" altLang="en-US">
                <a:solidFill>
                  <a:srgbClr val="000000"/>
                </a:solidFill>
              </a:rPr>
              <a:t> enables the user to enter the date and time in a </a:t>
            </a:r>
            <a:r>
              <a:rPr lang="en-US" altLang="en-US" i="1">
                <a:solidFill>
                  <a:srgbClr val="000000"/>
                </a:solidFill>
              </a:rPr>
              <a:t>single</a:t>
            </a:r>
            <a:r>
              <a:rPr lang="en-US" altLang="en-US">
                <a:solidFill>
                  <a:srgbClr val="000000"/>
                </a:solidFill>
              </a:rPr>
              <a:t> control. </a:t>
            </a:r>
          </a:p>
          <a:p>
            <a:pPr eaLnBrk="1" hangingPunct="1"/>
            <a:r>
              <a:rPr lang="en-US" altLang="en-US">
                <a:solidFill>
                  <a:srgbClr val="000000"/>
                </a:solidFill>
              </a:rPr>
              <a:t>The data is entered as year, month, day, hour, minute, second and fraction of a second. </a:t>
            </a:r>
          </a:p>
          <a:p>
            <a:pPr eaLnBrk="1" hangingPunct="1"/>
            <a:r>
              <a:rPr lang="en-US" altLang="en-US">
                <a:solidFill>
                  <a:srgbClr val="000000"/>
                </a:solidFill>
              </a:rPr>
              <a:t>Internet Explorer, Firefox and Safari all display a text field. </a:t>
            </a:r>
          </a:p>
          <a:p>
            <a:pPr eaLnBrk="1" hangingPunct="1"/>
            <a:r>
              <a:rPr lang="en-US" altLang="en-US">
                <a:solidFill>
                  <a:srgbClr val="000000"/>
                </a:solidFill>
              </a:rPr>
              <a:t>Opera displays a date and time control. </a:t>
            </a:r>
          </a:p>
        </p:txBody>
      </p:sp>
      <p:sp>
        <p:nvSpPr>
          <p:cNvPr id="3" name="Footer Placeholder 2">
            <a:extLst>
              <a:ext uri="{FF2B5EF4-FFF2-40B4-BE49-F238E27FC236}">
                <a16:creationId xmlns:a16="http://schemas.microsoft.com/office/drawing/2014/main" id="{73C1E9D0-C25A-7FE6-7D6C-733FD36512B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785B-C171-E846-15DD-311B0F97754B}"/>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3.1.5 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email</a:t>
            </a:r>
            <a:r>
              <a:rPr lang="en-US">
                <a:solidFill>
                  <a:srgbClr val="33B38C"/>
                </a:solidFill>
                <a:latin typeface="Goudy Sans Medium"/>
              </a:rPr>
              <a:t> </a:t>
            </a:r>
          </a:p>
        </p:txBody>
      </p:sp>
      <p:sp>
        <p:nvSpPr>
          <p:cNvPr id="34819" name="Text Placeholder 2">
            <a:extLst>
              <a:ext uri="{FF2B5EF4-FFF2-40B4-BE49-F238E27FC236}">
                <a16:creationId xmlns:a16="http://schemas.microsoft.com/office/drawing/2014/main" id="{E4605BBB-320D-15BA-867F-0FAE3D0DBFD5}"/>
              </a:ext>
            </a:extLst>
          </p:cNvPr>
          <p:cNvSpPr>
            <a:spLocks noGrp="1"/>
          </p:cNvSpPr>
          <p:nvPr>
            <p:ph type="body" idx="1"/>
          </p:nvPr>
        </p:nvSpPr>
        <p:spPr/>
        <p:txBody>
          <a:bodyPr/>
          <a:lstStyle/>
          <a:p>
            <a:pPr eaLnBrk="1" hangingPunct="1"/>
            <a:r>
              <a:rPr lang="en-US" altLang="en-US" sz="2000">
                <a:solidFill>
                  <a:srgbClr val="000000"/>
                </a:solidFill>
              </a:rPr>
              <a:t>The </a:t>
            </a:r>
            <a:r>
              <a:rPr lang="en-US" altLang="en-US" sz="2000">
                <a:solidFill>
                  <a:srgbClr val="0000FF"/>
                </a:solidFill>
              </a:rPr>
              <a:t>email</a:t>
            </a:r>
            <a:r>
              <a:rPr lang="en-US" altLang="en-US" sz="2000">
                <a:solidFill>
                  <a:srgbClr val="000000"/>
                </a:solidFill>
              </a:rPr>
              <a:t> </a:t>
            </a:r>
            <a:r>
              <a:rPr lang="en-US" altLang="en-US" sz="2000">
                <a:solidFill>
                  <a:srgbClr val="0000FF"/>
                </a:solidFill>
              </a:rPr>
              <a:t>input type</a:t>
            </a:r>
            <a:r>
              <a:rPr lang="en-US" altLang="en-US" sz="2000">
                <a:solidFill>
                  <a:srgbClr val="000000"/>
                </a:solidFill>
              </a:rPr>
              <a:t> enables the user to enter an e-mail address or a list of e-mail addresses separated by commas (if the </a:t>
            </a:r>
            <a:r>
              <a:rPr lang="en-US" altLang="en-US" sz="2000">
                <a:solidFill>
                  <a:srgbClr val="000000"/>
                </a:solidFill>
                <a:latin typeface="Lucida Console" panose="020B0609040504020204" pitchFamily="49" charset="0"/>
              </a:rPr>
              <a:t>multiple</a:t>
            </a:r>
            <a:r>
              <a:rPr lang="en-US" altLang="en-US" sz="2000">
                <a:solidFill>
                  <a:srgbClr val="000000"/>
                </a:solidFill>
              </a:rPr>
              <a:t> attribute is specified). </a:t>
            </a:r>
          </a:p>
          <a:p>
            <a:pPr eaLnBrk="1" hangingPunct="1"/>
            <a:r>
              <a:rPr lang="en-US" altLang="en-US" sz="2000">
                <a:solidFill>
                  <a:srgbClr val="000000"/>
                </a:solidFill>
              </a:rPr>
              <a:t>Currently, all of the browsers display a text field. </a:t>
            </a:r>
          </a:p>
          <a:p>
            <a:pPr eaLnBrk="1" hangingPunct="1"/>
            <a:r>
              <a:rPr lang="en-US" altLang="en-US" sz="2000">
                <a:solidFill>
                  <a:srgbClr val="000000"/>
                </a:solidFill>
              </a:rPr>
              <a:t>If the user enters an </a:t>
            </a:r>
            <a:r>
              <a:rPr lang="en-US" altLang="en-US" sz="2000" i="1">
                <a:solidFill>
                  <a:srgbClr val="000000"/>
                </a:solidFill>
              </a:rPr>
              <a:t>invalid</a:t>
            </a:r>
            <a:r>
              <a:rPr lang="en-US" altLang="en-US" sz="2000">
                <a:solidFill>
                  <a:srgbClr val="000000"/>
                </a:solidFill>
              </a:rPr>
              <a:t> e-mail address (i.e., the text entered is </a:t>
            </a:r>
            <a:r>
              <a:rPr lang="en-US" altLang="en-US" sz="2000" i="1">
                <a:solidFill>
                  <a:srgbClr val="000000"/>
                </a:solidFill>
              </a:rPr>
              <a:t>not</a:t>
            </a:r>
            <a:r>
              <a:rPr lang="en-US" altLang="en-US" sz="2000">
                <a:solidFill>
                  <a:srgbClr val="000000"/>
                </a:solidFill>
              </a:rPr>
              <a:t> in the proper format) and clicks the </a:t>
            </a:r>
            <a:r>
              <a:rPr lang="en-US" altLang="en-US" sz="2000">
                <a:solidFill>
                  <a:srgbClr val="000000"/>
                </a:solidFill>
                <a:latin typeface="Arial" panose="020B0604020202020204" pitchFamily="34" charset="0"/>
              </a:rPr>
              <a:t>Submit</a:t>
            </a:r>
            <a:r>
              <a:rPr lang="en-US" altLang="en-US" sz="2000">
                <a:solidFill>
                  <a:srgbClr val="000000"/>
                </a:solidFill>
              </a:rPr>
              <a:t> button, a callout asking the user to enter an e-mail address is rendered pointing to the </a:t>
            </a:r>
            <a:r>
              <a:rPr lang="en-US" altLang="en-US" sz="2000">
                <a:solidFill>
                  <a:srgbClr val="000000"/>
                </a:solidFill>
                <a:latin typeface="Lucida Console" panose="020B0609040504020204" pitchFamily="49" charset="0"/>
              </a:rPr>
              <a:t>input</a:t>
            </a:r>
            <a:r>
              <a:rPr lang="en-US" altLang="en-US" sz="2000">
                <a:solidFill>
                  <a:srgbClr val="000000"/>
                </a:solidFill>
              </a:rPr>
              <a:t> element (Fig. 3.7). </a:t>
            </a:r>
          </a:p>
          <a:p>
            <a:pPr eaLnBrk="1" hangingPunct="1"/>
            <a:r>
              <a:rPr lang="en-US" altLang="en-US" sz="2000">
                <a:solidFill>
                  <a:srgbClr val="000000"/>
                </a:solidFill>
              </a:rPr>
              <a:t>HTML5 does not check whether an e-mail address entered by the user actually exists—rather it just validates that the e-mail address is in the </a:t>
            </a:r>
            <a:r>
              <a:rPr lang="en-US" altLang="en-US" sz="2000" i="1">
                <a:solidFill>
                  <a:srgbClr val="000000"/>
                </a:solidFill>
              </a:rPr>
              <a:t>proper</a:t>
            </a:r>
            <a:r>
              <a:rPr lang="en-US" altLang="en-US" sz="2000">
                <a:solidFill>
                  <a:srgbClr val="000000"/>
                </a:solidFill>
              </a:rPr>
              <a:t> </a:t>
            </a:r>
            <a:r>
              <a:rPr lang="en-US" altLang="en-US" sz="2000" i="1">
                <a:solidFill>
                  <a:srgbClr val="000000"/>
                </a:solidFill>
              </a:rPr>
              <a:t>format</a:t>
            </a:r>
            <a:r>
              <a:rPr lang="en-US" altLang="en-US" sz="2000">
                <a:solidFill>
                  <a:srgbClr val="000000"/>
                </a:solidFill>
              </a:rPr>
              <a:t>. </a:t>
            </a:r>
          </a:p>
          <a:p>
            <a:pPr eaLnBrk="1" hangingPunct="1"/>
            <a:endParaRPr lang="en-US" altLang="en-US" sz="2000">
              <a:solidFill>
                <a:srgbClr val="000000"/>
              </a:solidFill>
            </a:endParaRPr>
          </a:p>
        </p:txBody>
      </p:sp>
      <p:sp>
        <p:nvSpPr>
          <p:cNvPr id="4" name="Footer Placeholder 3">
            <a:extLst>
              <a:ext uri="{FF2B5EF4-FFF2-40B4-BE49-F238E27FC236}">
                <a16:creationId xmlns:a16="http://schemas.microsoft.com/office/drawing/2014/main" id="{7AD3A99E-74AB-E226-DF14-4D4FEDFEA74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iw3htp5_03_HTML5_pt2_Page_15">
            <a:extLst>
              <a:ext uri="{FF2B5EF4-FFF2-40B4-BE49-F238E27FC236}">
                <a16:creationId xmlns:a16="http://schemas.microsoft.com/office/drawing/2014/main" id="{A2E288FA-F9AD-FFB2-4EED-C5BA6E330DC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1D8FC38-33A2-D94F-B83F-A86B183D319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4098-FEAB-BCB2-DFD4-B28512D7941E}"/>
              </a:ext>
            </a:extLst>
          </p:cNvPr>
          <p:cNvSpPr>
            <a:spLocks noGrp="1"/>
          </p:cNvSpPr>
          <p:nvPr>
            <p:ph type="title"/>
          </p:nvPr>
        </p:nvSpPr>
        <p:spPr/>
        <p:txBody>
          <a:bodyPr/>
          <a:lstStyle/>
          <a:p>
            <a:pPr eaLnBrk="1" fontAlgn="auto" hangingPunct="1">
              <a:spcAft>
                <a:spcPts val="0"/>
              </a:spcAft>
              <a:defRPr/>
            </a:pPr>
            <a:r>
              <a:rPr lang="fr-FR">
                <a:solidFill>
                  <a:srgbClr val="000000"/>
                </a:solidFill>
                <a:latin typeface="Goudy Sans Medium"/>
              </a:rPr>
              <a:t>3.1.5 </a:t>
            </a:r>
            <a:r>
              <a:rPr lang="fr-FR">
                <a:solidFill>
                  <a:srgbClr val="33B38C"/>
                </a:solidFill>
                <a:latin typeface="Lucida Console"/>
              </a:rPr>
              <a:t>input</a:t>
            </a:r>
            <a:r>
              <a:rPr lang="fr-FR">
                <a:solidFill>
                  <a:srgbClr val="33B38C"/>
                </a:solidFill>
                <a:latin typeface="Goudy Sans Medium"/>
              </a:rPr>
              <a:t> Type </a:t>
            </a:r>
            <a:r>
              <a:rPr lang="fr-FR">
                <a:solidFill>
                  <a:srgbClr val="33B38C"/>
                </a:solidFill>
                <a:latin typeface="Lucida Console"/>
              </a:rPr>
              <a:t>email</a:t>
            </a:r>
            <a:r>
              <a:rPr lang="fr-FR">
                <a:solidFill>
                  <a:srgbClr val="33B38C"/>
                </a:solidFill>
                <a:latin typeface="Goudy Sans Medium"/>
              </a:rPr>
              <a:t>  (cont.)</a:t>
            </a:r>
          </a:p>
        </p:txBody>
      </p:sp>
      <p:sp>
        <p:nvSpPr>
          <p:cNvPr id="35843" name="Text Placeholder 2">
            <a:extLst>
              <a:ext uri="{FF2B5EF4-FFF2-40B4-BE49-F238E27FC236}">
                <a16:creationId xmlns:a16="http://schemas.microsoft.com/office/drawing/2014/main" id="{C86BCD30-044A-E595-2A86-2C849728EC5E}"/>
              </a:ext>
            </a:extLst>
          </p:cNvPr>
          <p:cNvSpPr>
            <a:spLocks noGrp="1"/>
          </p:cNvSpPr>
          <p:nvPr>
            <p:ph type="body" idx="1"/>
          </p:nvPr>
        </p:nvSpPr>
        <p:spPr/>
        <p:txBody>
          <a:bodyPr/>
          <a:lstStyle/>
          <a:p>
            <a:pPr marL="136525" indent="0" eaLnBrk="1" hangingPunct="1">
              <a:buFont typeface="Verdana" pitchFamily="34" charset="0"/>
              <a:buNone/>
              <a:defRPr/>
            </a:pPr>
            <a:r>
              <a:rPr lang="en-US" b="1" i="1" dirty="0">
                <a:solidFill>
                  <a:srgbClr val="000000"/>
                </a:solidFill>
                <a:latin typeface="Lucida Console" pitchFamily="49" charset="0"/>
              </a:rPr>
              <a:t>placeholder</a:t>
            </a:r>
            <a:r>
              <a:rPr lang="en-US" b="1" i="1" dirty="0">
                <a:solidFill>
                  <a:srgbClr val="000000"/>
                </a:solidFill>
                <a:latin typeface="AGaramond" pitchFamily="18" charset="0"/>
              </a:rPr>
              <a:t> Attribute</a:t>
            </a:r>
          </a:p>
          <a:p>
            <a:pPr eaLnBrk="1" hangingPunct="1">
              <a:defRPr/>
            </a:pPr>
            <a:r>
              <a:rPr lang="en-US" dirty="0">
                <a:solidFill>
                  <a:srgbClr val="000000"/>
                </a:solidFill>
              </a:rPr>
              <a:t>The </a:t>
            </a:r>
            <a:r>
              <a:rPr lang="en-US" dirty="0">
                <a:solidFill>
                  <a:srgbClr val="0000FF"/>
                </a:solidFill>
              </a:rPr>
              <a:t>placeholder attribute</a:t>
            </a:r>
            <a:r>
              <a:rPr lang="en-US" dirty="0">
                <a:solidFill>
                  <a:srgbClr val="000000"/>
                </a:solidFill>
              </a:rPr>
              <a:t> allows you to place temporary text in a text field. </a:t>
            </a:r>
          </a:p>
          <a:p>
            <a:pPr eaLnBrk="1" hangingPunct="1">
              <a:defRPr/>
            </a:pPr>
            <a:r>
              <a:rPr lang="en-US" dirty="0">
                <a:solidFill>
                  <a:srgbClr val="000000"/>
                </a:solidFill>
              </a:rPr>
              <a:t>Generally, </a:t>
            </a:r>
            <a:r>
              <a:rPr lang="en-US" dirty="0">
                <a:solidFill>
                  <a:srgbClr val="000000"/>
                </a:solidFill>
                <a:latin typeface="Lucida Console" pitchFamily="49" charset="0"/>
              </a:rPr>
              <a:t>placeholder</a:t>
            </a:r>
            <a:r>
              <a:rPr lang="en-US" dirty="0">
                <a:solidFill>
                  <a:srgbClr val="000000"/>
                </a:solidFill>
              </a:rPr>
              <a:t> text is </a:t>
            </a:r>
            <a:r>
              <a:rPr lang="en-US" i="1" dirty="0">
                <a:solidFill>
                  <a:srgbClr val="000000"/>
                </a:solidFill>
              </a:rPr>
              <a:t>light gray</a:t>
            </a:r>
            <a:r>
              <a:rPr lang="en-US" dirty="0">
                <a:solidFill>
                  <a:srgbClr val="000000"/>
                </a:solidFill>
              </a:rPr>
              <a:t> and provides an example of the text and/or text format the user should enter (Fig. 3.8). </a:t>
            </a:r>
          </a:p>
          <a:p>
            <a:pPr eaLnBrk="1" hangingPunct="1">
              <a:defRPr/>
            </a:pPr>
            <a:r>
              <a:rPr lang="en-US" dirty="0">
                <a:solidFill>
                  <a:srgbClr val="000000"/>
                </a:solidFill>
              </a:rPr>
              <a:t>When the </a:t>
            </a:r>
            <a:r>
              <a:rPr lang="en-US" i="1" dirty="0">
                <a:solidFill>
                  <a:srgbClr val="000000"/>
                </a:solidFill>
              </a:rPr>
              <a:t>focus</a:t>
            </a:r>
            <a:r>
              <a:rPr lang="en-US" dirty="0">
                <a:solidFill>
                  <a:srgbClr val="000000"/>
                </a:solidFill>
              </a:rPr>
              <a:t> is placed in the text field (i.e., the cursor is in the text field), the </a:t>
            </a:r>
            <a:r>
              <a:rPr lang="en-US" dirty="0">
                <a:solidFill>
                  <a:srgbClr val="000000"/>
                </a:solidFill>
                <a:latin typeface="Lucida Console" pitchFamily="49" charset="0"/>
              </a:rPr>
              <a:t>placeholder</a:t>
            </a:r>
            <a:r>
              <a:rPr lang="en-US" dirty="0">
                <a:solidFill>
                  <a:srgbClr val="000000"/>
                </a:solidFill>
              </a:rPr>
              <a:t> text disappears—it’s not “submitted” when the user clicks the </a:t>
            </a:r>
            <a:r>
              <a:rPr lang="en-US" dirty="0">
                <a:solidFill>
                  <a:srgbClr val="000000"/>
                </a:solidFill>
                <a:latin typeface="Arial" charset="0"/>
              </a:rPr>
              <a:t>Submit</a:t>
            </a:r>
            <a:r>
              <a:rPr lang="en-US" dirty="0">
                <a:solidFill>
                  <a:srgbClr val="000000"/>
                </a:solidFill>
              </a:rPr>
              <a:t> button (unless the user types the same text).</a:t>
            </a:r>
          </a:p>
          <a:p>
            <a:pPr eaLnBrk="1" hangingPunct="1">
              <a:defRPr/>
            </a:pPr>
            <a:endParaRPr lang="en-US" dirty="0">
              <a:solidFill>
                <a:srgbClr val="000000"/>
              </a:solidFill>
            </a:endParaRPr>
          </a:p>
        </p:txBody>
      </p:sp>
      <p:sp>
        <p:nvSpPr>
          <p:cNvPr id="3" name="Footer Placeholder 2">
            <a:extLst>
              <a:ext uri="{FF2B5EF4-FFF2-40B4-BE49-F238E27FC236}">
                <a16:creationId xmlns:a16="http://schemas.microsoft.com/office/drawing/2014/main" id="{AB87E091-3E64-BE3E-2174-C408335025D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iw3htp5_03_HTML5_pt2_Page_16">
            <a:extLst>
              <a:ext uri="{FF2B5EF4-FFF2-40B4-BE49-F238E27FC236}">
                <a16:creationId xmlns:a16="http://schemas.microsoft.com/office/drawing/2014/main" id="{5C7AF2E5-196F-1953-AB3D-0204403E68D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6BFF246-4491-00D0-2F20-46B05227B66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4C04-BED4-2B25-3A71-E4F053D23FA8}"/>
              </a:ext>
            </a:extLst>
          </p:cNvPr>
          <p:cNvSpPr>
            <a:spLocks noGrp="1"/>
          </p:cNvSpPr>
          <p:nvPr>
            <p:ph type="title"/>
          </p:nvPr>
        </p:nvSpPr>
        <p:spPr/>
        <p:txBody>
          <a:bodyPr/>
          <a:lstStyle/>
          <a:p>
            <a:pPr eaLnBrk="1" fontAlgn="auto" hangingPunct="1">
              <a:spcAft>
                <a:spcPts val="0"/>
              </a:spcAft>
              <a:defRPr/>
            </a:pPr>
            <a:r>
              <a:rPr lang="fr-FR">
                <a:solidFill>
                  <a:srgbClr val="000000"/>
                </a:solidFill>
                <a:latin typeface="Goudy Sans Medium"/>
              </a:rPr>
              <a:t>3.1.5 </a:t>
            </a:r>
            <a:r>
              <a:rPr lang="fr-FR">
                <a:solidFill>
                  <a:srgbClr val="33B38C"/>
                </a:solidFill>
                <a:latin typeface="Lucida Console"/>
              </a:rPr>
              <a:t>input</a:t>
            </a:r>
            <a:r>
              <a:rPr lang="fr-FR">
                <a:solidFill>
                  <a:srgbClr val="33B38C"/>
                </a:solidFill>
                <a:latin typeface="Goudy Sans Medium"/>
              </a:rPr>
              <a:t> Type </a:t>
            </a:r>
            <a:r>
              <a:rPr lang="fr-FR">
                <a:solidFill>
                  <a:srgbClr val="33B38C"/>
                </a:solidFill>
                <a:latin typeface="Lucida Console"/>
              </a:rPr>
              <a:t>email</a:t>
            </a:r>
            <a:r>
              <a:rPr lang="fr-FR">
                <a:solidFill>
                  <a:srgbClr val="33B38C"/>
                </a:solidFill>
                <a:latin typeface="Goudy Sans Medium"/>
              </a:rPr>
              <a:t>  (cont.)</a:t>
            </a:r>
          </a:p>
        </p:txBody>
      </p:sp>
      <p:sp>
        <p:nvSpPr>
          <p:cNvPr id="37891" name="Text Placeholder 2">
            <a:extLst>
              <a:ext uri="{FF2B5EF4-FFF2-40B4-BE49-F238E27FC236}">
                <a16:creationId xmlns:a16="http://schemas.microsoft.com/office/drawing/2014/main" id="{00A932B8-93A1-49C5-CA11-B77C87026ED5}"/>
              </a:ext>
            </a:extLst>
          </p:cNvPr>
          <p:cNvSpPr>
            <a:spLocks noGrp="1"/>
          </p:cNvSpPr>
          <p:nvPr>
            <p:ph type="body" idx="1"/>
          </p:nvPr>
        </p:nvSpPr>
        <p:spPr/>
        <p:txBody>
          <a:bodyPr/>
          <a:lstStyle/>
          <a:p>
            <a:pPr eaLnBrk="1" hangingPunct="1">
              <a:defRPr/>
            </a:pPr>
            <a:r>
              <a:rPr lang="en-US" sz="2400" dirty="0">
                <a:solidFill>
                  <a:srgbClr val="000000"/>
                </a:solidFill>
              </a:rPr>
              <a:t>HTML5 supports </a:t>
            </a:r>
            <a:r>
              <a:rPr lang="en-US" sz="2400" dirty="0">
                <a:solidFill>
                  <a:srgbClr val="000000"/>
                </a:solidFill>
                <a:latin typeface="Lucida Console" pitchFamily="49" charset="0"/>
              </a:rPr>
              <a:t>placeholder</a:t>
            </a:r>
            <a:r>
              <a:rPr lang="en-US" sz="2400" dirty="0">
                <a:solidFill>
                  <a:srgbClr val="000000"/>
                </a:solidFill>
              </a:rPr>
              <a:t> text for only six </a:t>
            </a:r>
            <a:r>
              <a:rPr lang="en-US" sz="2400" dirty="0">
                <a:solidFill>
                  <a:srgbClr val="000000"/>
                </a:solidFill>
                <a:latin typeface="Lucida Console" pitchFamily="49" charset="0"/>
              </a:rPr>
              <a:t>input</a:t>
            </a:r>
            <a:r>
              <a:rPr lang="en-US" sz="2400" dirty="0">
                <a:solidFill>
                  <a:srgbClr val="000000"/>
                </a:solidFill>
              </a:rPr>
              <a:t> types—</a:t>
            </a:r>
            <a:r>
              <a:rPr lang="en-US" sz="2400" dirty="0">
                <a:solidFill>
                  <a:srgbClr val="000000"/>
                </a:solidFill>
                <a:latin typeface="Lucida Console" pitchFamily="49" charset="0"/>
              </a:rPr>
              <a:t>text</a:t>
            </a:r>
            <a:r>
              <a:rPr lang="en-US" sz="2400" dirty="0">
                <a:solidFill>
                  <a:srgbClr val="000000"/>
                </a:solidFill>
              </a:rPr>
              <a:t>, </a:t>
            </a:r>
            <a:r>
              <a:rPr lang="en-US" sz="2400" dirty="0">
                <a:solidFill>
                  <a:srgbClr val="000000"/>
                </a:solidFill>
                <a:latin typeface="Lucida Console" pitchFamily="49" charset="0"/>
              </a:rPr>
              <a:t>search</a:t>
            </a:r>
            <a:r>
              <a:rPr lang="en-US" sz="2400" dirty="0">
                <a:solidFill>
                  <a:srgbClr val="000000"/>
                </a:solidFill>
              </a:rPr>
              <a:t>, </a:t>
            </a:r>
            <a:r>
              <a:rPr lang="en-US" sz="2400" dirty="0" err="1">
                <a:solidFill>
                  <a:srgbClr val="000000"/>
                </a:solidFill>
                <a:latin typeface="Lucida Console" pitchFamily="49" charset="0"/>
              </a:rPr>
              <a:t>url</a:t>
            </a:r>
            <a:r>
              <a:rPr lang="en-US" sz="2400" dirty="0">
                <a:solidFill>
                  <a:srgbClr val="000000"/>
                </a:solidFill>
              </a:rPr>
              <a:t>, </a:t>
            </a:r>
            <a:r>
              <a:rPr lang="en-US" sz="2400" dirty="0" err="1">
                <a:solidFill>
                  <a:srgbClr val="000000"/>
                </a:solidFill>
                <a:latin typeface="Lucida Console" pitchFamily="49" charset="0"/>
              </a:rPr>
              <a:t>tel</a:t>
            </a:r>
            <a:r>
              <a:rPr lang="en-US" sz="2400" dirty="0">
                <a:solidFill>
                  <a:srgbClr val="000000"/>
                </a:solidFill>
              </a:rPr>
              <a:t>, </a:t>
            </a:r>
            <a:r>
              <a:rPr lang="en-US" sz="2400" dirty="0">
                <a:solidFill>
                  <a:srgbClr val="000000"/>
                </a:solidFill>
                <a:latin typeface="Lucida Console" pitchFamily="49" charset="0"/>
              </a:rPr>
              <a:t>email</a:t>
            </a:r>
            <a:r>
              <a:rPr lang="en-US" sz="2400" dirty="0">
                <a:solidFill>
                  <a:srgbClr val="000000"/>
                </a:solidFill>
              </a:rPr>
              <a:t> and </a:t>
            </a:r>
            <a:r>
              <a:rPr lang="en-US" sz="2400" dirty="0">
                <a:solidFill>
                  <a:srgbClr val="000000"/>
                </a:solidFill>
                <a:latin typeface="Lucida Console" pitchFamily="49" charset="0"/>
              </a:rPr>
              <a:t>password</a:t>
            </a:r>
            <a:r>
              <a:rPr lang="en-US" sz="2400" dirty="0">
                <a:solidFill>
                  <a:srgbClr val="000000"/>
                </a:solidFill>
              </a:rPr>
              <a:t>.</a:t>
            </a:r>
            <a:endParaRPr lang="en-US" sz="2000" b="1" i="1" dirty="0">
              <a:solidFill>
                <a:srgbClr val="000000"/>
              </a:solidFill>
              <a:latin typeface="Lucida Console" pitchFamily="49" charset="0"/>
            </a:endParaRPr>
          </a:p>
          <a:p>
            <a:pPr marL="136525" indent="0" eaLnBrk="1" hangingPunct="1">
              <a:buFont typeface="Verdana" pitchFamily="34" charset="0"/>
              <a:buNone/>
              <a:defRPr/>
            </a:pPr>
            <a:r>
              <a:rPr lang="en-US" sz="2400" b="1" i="1" dirty="0">
                <a:solidFill>
                  <a:srgbClr val="000000"/>
                </a:solidFill>
                <a:latin typeface="Lucida Console" pitchFamily="49" charset="0"/>
              </a:rPr>
              <a:t>required</a:t>
            </a:r>
            <a:r>
              <a:rPr lang="en-US" sz="2400" b="1" i="1" dirty="0">
                <a:solidFill>
                  <a:srgbClr val="000000"/>
                </a:solidFill>
                <a:latin typeface="AGaramond" pitchFamily="18" charset="0"/>
              </a:rPr>
              <a:t> Attribute</a:t>
            </a:r>
          </a:p>
          <a:p>
            <a:pPr eaLnBrk="1" hangingPunct="1">
              <a:defRPr/>
            </a:pPr>
            <a:r>
              <a:rPr lang="en-US" sz="2400" dirty="0">
                <a:solidFill>
                  <a:srgbClr val="000000"/>
                </a:solidFill>
              </a:rPr>
              <a:t>The </a:t>
            </a:r>
            <a:r>
              <a:rPr lang="en-US" sz="2400" dirty="0">
                <a:solidFill>
                  <a:srgbClr val="0000FF"/>
                </a:solidFill>
              </a:rPr>
              <a:t>required attribute</a:t>
            </a:r>
            <a:r>
              <a:rPr lang="en-US" sz="2400" dirty="0">
                <a:solidFill>
                  <a:srgbClr val="000000"/>
                </a:solidFill>
              </a:rPr>
              <a:t> forces the user to enter a value before submitting the form. </a:t>
            </a:r>
          </a:p>
          <a:p>
            <a:pPr eaLnBrk="1" hangingPunct="1">
              <a:defRPr/>
            </a:pPr>
            <a:r>
              <a:rPr lang="en-US" sz="2400" dirty="0">
                <a:solidFill>
                  <a:srgbClr val="000000"/>
                </a:solidFill>
              </a:rPr>
              <a:t>You can add </a:t>
            </a:r>
            <a:r>
              <a:rPr lang="en-US" sz="2400" dirty="0">
                <a:solidFill>
                  <a:srgbClr val="000000"/>
                </a:solidFill>
                <a:latin typeface="Lucida Console" pitchFamily="49" charset="0"/>
              </a:rPr>
              <a:t>required</a:t>
            </a:r>
            <a:r>
              <a:rPr lang="en-US" sz="2400" dirty="0">
                <a:solidFill>
                  <a:srgbClr val="000000"/>
                </a:solidFill>
              </a:rPr>
              <a:t> to any of the </a:t>
            </a:r>
            <a:r>
              <a:rPr lang="en-US" sz="2400" dirty="0">
                <a:solidFill>
                  <a:srgbClr val="000000"/>
                </a:solidFill>
                <a:latin typeface="Lucida Console" pitchFamily="49" charset="0"/>
              </a:rPr>
              <a:t>input</a:t>
            </a:r>
            <a:r>
              <a:rPr lang="en-US" sz="2400" dirty="0">
                <a:solidFill>
                  <a:srgbClr val="000000"/>
                </a:solidFill>
              </a:rPr>
              <a:t> types. </a:t>
            </a:r>
          </a:p>
          <a:p>
            <a:pPr eaLnBrk="1" hangingPunct="1">
              <a:defRPr/>
            </a:pPr>
            <a:r>
              <a:rPr lang="en-US" sz="2400" dirty="0">
                <a:solidFill>
                  <a:srgbClr val="000000"/>
                </a:solidFill>
              </a:rPr>
              <a:t>In this example, the user </a:t>
            </a:r>
            <a:r>
              <a:rPr lang="en-US" sz="2400" i="1" dirty="0">
                <a:solidFill>
                  <a:srgbClr val="000000"/>
                </a:solidFill>
              </a:rPr>
              <a:t>must</a:t>
            </a:r>
            <a:r>
              <a:rPr lang="en-US" sz="2400" dirty="0">
                <a:solidFill>
                  <a:srgbClr val="000000"/>
                </a:solidFill>
              </a:rPr>
              <a:t> enter an e-mail address and a telephone number to submit the form (Fig. 3.9).</a:t>
            </a:r>
          </a:p>
          <a:p>
            <a:pPr eaLnBrk="1" hangingPunct="1">
              <a:defRPr/>
            </a:pPr>
            <a:endParaRPr lang="en-US" sz="2400" dirty="0">
              <a:solidFill>
                <a:srgbClr val="000000"/>
              </a:solidFill>
            </a:endParaRPr>
          </a:p>
        </p:txBody>
      </p:sp>
      <p:sp>
        <p:nvSpPr>
          <p:cNvPr id="3" name="Footer Placeholder 2">
            <a:extLst>
              <a:ext uri="{FF2B5EF4-FFF2-40B4-BE49-F238E27FC236}">
                <a16:creationId xmlns:a16="http://schemas.microsoft.com/office/drawing/2014/main" id="{841B4D6C-456A-FB21-B5EA-1B5731B7CD3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iw3htp5_03_HTML5_pt2_Page_03">
            <a:extLst>
              <a:ext uri="{FF2B5EF4-FFF2-40B4-BE49-F238E27FC236}">
                <a16:creationId xmlns:a16="http://schemas.microsoft.com/office/drawing/2014/main" id="{23E0B266-0DF3-620E-946B-EA3EEC426DA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86EB7EB-2129-BDD2-ADC2-64D09D032839}"/>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iw3htp5_03_HTML5_pt2_Page_17">
            <a:extLst>
              <a:ext uri="{FF2B5EF4-FFF2-40B4-BE49-F238E27FC236}">
                <a16:creationId xmlns:a16="http://schemas.microsoft.com/office/drawing/2014/main" id="{9B7EAFD3-0D98-2CCC-B97E-7BDB7646FC6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F1E8C9A-6F66-1F3D-68D9-FFD2BD0CA591}"/>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9101-6DCC-06C7-1541-A79705F24538}"/>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3.1.6 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month</a:t>
            </a:r>
            <a:r>
              <a:rPr lang="en-US">
                <a:solidFill>
                  <a:srgbClr val="33B38C"/>
                </a:solidFill>
                <a:latin typeface="Goudy Sans Medium"/>
              </a:rPr>
              <a:t> </a:t>
            </a:r>
          </a:p>
        </p:txBody>
      </p:sp>
      <p:sp>
        <p:nvSpPr>
          <p:cNvPr id="40963" name="Text Placeholder 2">
            <a:extLst>
              <a:ext uri="{FF2B5EF4-FFF2-40B4-BE49-F238E27FC236}">
                <a16:creationId xmlns:a16="http://schemas.microsoft.com/office/drawing/2014/main" id="{7A910DE7-BD86-9FBF-1071-8D984CF2D2AC}"/>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month input type</a:t>
            </a:r>
            <a:r>
              <a:rPr lang="en-US" altLang="en-US">
                <a:solidFill>
                  <a:srgbClr val="000000"/>
                </a:solidFill>
              </a:rPr>
              <a:t> enables the user to enter a year and month in the format </a:t>
            </a:r>
            <a:r>
              <a:rPr lang="en-US" altLang="en-US">
                <a:solidFill>
                  <a:srgbClr val="000000"/>
                </a:solidFill>
                <a:latin typeface="Lucida Console" panose="020B0609040504020204" pitchFamily="49" charset="0"/>
              </a:rPr>
              <a:t>yyyy-mm</a:t>
            </a:r>
            <a:r>
              <a:rPr lang="en-US" altLang="en-US">
                <a:solidFill>
                  <a:srgbClr val="000000"/>
                </a:solidFill>
              </a:rPr>
              <a:t>, such as </a:t>
            </a:r>
            <a:r>
              <a:rPr lang="en-US" altLang="en-US">
                <a:solidFill>
                  <a:srgbClr val="000000"/>
                </a:solidFill>
                <a:latin typeface="Lucida Console" panose="020B0609040504020204" pitchFamily="49" charset="0"/>
              </a:rPr>
              <a:t>2012-01</a:t>
            </a:r>
            <a:r>
              <a:rPr lang="en-US" altLang="en-US">
                <a:solidFill>
                  <a:srgbClr val="000000"/>
                </a:solidFill>
              </a:rPr>
              <a:t>. </a:t>
            </a:r>
          </a:p>
          <a:p>
            <a:pPr eaLnBrk="1" hangingPunct="1"/>
            <a:r>
              <a:rPr lang="en-US" altLang="en-US">
                <a:solidFill>
                  <a:srgbClr val="000000"/>
                </a:solidFill>
              </a:rPr>
              <a:t>If the user enters the data in an improper format (e.g., </a:t>
            </a:r>
            <a:r>
              <a:rPr lang="en-US" altLang="en-US">
                <a:solidFill>
                  <a:srgbClr val="000000"/>
                </a:solidFill>
                <a:latin typeface="Lucida Console" panose="020B0609040504020204" pitchFamily="49" charset="0"/>
              </a:rPr>
              <a:t>January 2012</a:t>
            </a:r>
            <a:r>
              <a:rPr lang="en-US" altLang="en-US">
                <a:solidFill>
                  <a:srgbClr val="000000"/>
                </a:solidFill>
              </a:rPr>
              <a:t>) and submits the form, a callout stating that an invalid value was entered appears.</a:t>
            </a:r>
          </a:p>
        </p:txBody>
      </p:sp>
      <p:sp>
        <p:nvSpPr>
          <p:cNvPr id="3" name="Footer Placeholder 2">
            <a:extLst>
              <a:ext uri="{FF2B5EF4-FFF2-40B4-BE49-F238E27FC236}">
                <a16:creationId xmlns:a16="http://schemas.microsoft.com/office/drawing/2014/main" id="{03446105-446F-5577-8F04-9F9E5158D89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8DD1-7378-9815-C64D-793F21E6F657}"/>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3.1.7 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number</a:t>
            </a:r>
          </a:p>
        </p:txBody>
      </p:sp>
      <p:sp>
        <p:nvSpPr>
          <p:cNvPr id="41987" name="Text Placeholder 2">
            <a:extLst>
              <a:ext uri="{FF2B5EF4-FFF2-40B4-BE49-F238E27FC236}">
                <a16:creationId xmlns:a16="http://schemas.microsoft.com/office/drawing/2014/main" id="{FA5DC27E-B98D-915E-ABEA-D374960C1B31}"/>
              </a:ext>
            </a:extLst>
          </p:cNvPr>
          <p:cNvSpPr>
            <a:spLocks noGrp="1"/>
          </p:cNvSpPr>
          <p:nvPr>
            <p:ph type="body" idx="1"/>
          </p:nvPr>
        </p:nvSpPr>
        <p:spPr/>
        <p:txBody>
          <a:bodyPr/>
          <a:lstStyle/>
          <a:p>
            <a:pPr eaLnBrk="1" hangingPunct="1">
              <a:lnSpc>
                <a:spcPct val="80000"/>
              </a:lnSpc>
            </a:pPr>
            <a:r>
              <a:rPr lang="en-US" altLang="en-US" sz="2000">
                <a:solidFill>
                  <a:srgbClr val="000000"/>
                </a:solidFill>
              </a:rPr>
              <a:t>The </a:t>
            </a:r>
            <a:r>
              <a:rPr lang="en-US" altLang="en-US" sz="2000">
                <a:solidFill>
                  <a:srgbClr val="0000FF"/>
                </a:solidFill>
              </a:rPr>
              <a:t>number</a:t>
            </a:r>
            <a:r>
              <a:rPr lang="en-US" altLang="en-US" sz="2000">
                <a:solidFill>
                  <a:srgbClr val="000000"/>
                </a:solidFill>
              </a:rPr>
              <a:t> </a:t>
            </a:r>
            <a:r>
              <a:rPr lang="en-US" altLang="en-US" sz="2000">
                <a:solidFill>
                  <a:srgbClr val="0000FF"/>
                </a:solidFill>
              </a:rPr>
              <a:t>input type</a:t>
            </a:r>
            <a:r>
              <a:rPr lang="en-US" altLang="en-US" sz="2000">
                <a:solidFill>
                  <a:srgbClr val="000000"/>
                </a:solidFill>
              </a:rPr>
              <a:t> enables the user to enter a numerical value—mobile browsers typically display a numeric keypad for this </a:t>
            </a:r>
            <a:r>
              <a:rPr lang="en-US" altLang="en-US" sz="2000">
                <a:solidFill>
                  <a:srgbClr val="000000"/>
                </a:solidFill>
                <a:latin typeface="Lucida Console" panose="020B0609040504020204" pitchFamily="49" charset="0"/>
              </a:rPr>
              <a:t>input</a:t>
            </a:r>
            <a:r>
              <a:rPr lang="en-US" altLang="en-US" sz="2000">
                <a:solidFill>
                  <a:srgbClr val="000000"/>
                </a:solidFill>
              </a:rPr>
              <a:t> type. </a:t>
            </a:r>
          </a:p>
          <a:p>
            <a:pPr eaLnBrk="1" hangingPunct="1">
              <a:lnSpc>
                <a:spcPct val="80000"/>
              </a:lnSpc>
            </a:pPr>
            <a:r>
              <a:rPr lang="en-US" altLang="en-US" sz="2000">
                <a:solidFill>
                  <a:srgbClr val="000000"/>
                </a:solidFill>
              </a:rPr>
              <a:t>Internet Explorer, Firefox and Safari display a text field in which the user can enter a number. Chrome and Opera render a spinner control for adjusting the number. </a:t>
            </a:r>
          </a:p>
          <a:p>
            <a:pPr eaLnBrk="1" hangingPunct="1">
              <a:lnSpc>
                <a:spcPct val="80000"/>
              </a:lnSpc>
            </a:pPr>
            <a:r>
              <a:rPr lang="en-US" altLang="en-US" sz="2000">
                <a:solidFill>
                  <a:srgbClr val="000000"/>
                </a:solidFill>
              </a:rPr>
              <a:t>The </a:t>
            </a:r>
            <a:r>
              <a:rPr lang="en-US" altLang="en-US" sz="2000">
                <a:solidFill>
                  <a:srgbClr val="000000"/>
                </a:solidFill>
                <a:latin typeface="Lucida Console" panose="020B0609040504020204" pitchFamily="49" charset="0"/>
              </a:rPr>
              <a:t>min</a:t>
            </a:r>
            <a:r>
              <a:rPr lang="en-US" altLang="en-US" sz="2000">
                <a:solidFill>
                  <a:srgbClr val="000000"/>
                </a:solidFill>
              </a:rPr>
              <a:t> attribute sets the minimum valid number. </a:t>
            </a:r>
          </a:p>
          <a:p>
            <a:pPr eaLnBrk="1" hangingPunct="1">
              <a:lnSpc>
                <a:spcPct val="80000"/>
              </a:lnSpc>
            </a:pPr>
            <a:r>
              <a:rPr lang="en-US" altLang="en-US" sz="2000">
                <a:solidFill>
                  <a:srgbClr val="000000"/>
                </a:solidFill>
              </a:rPr>
              <a:t>The </a:t>
            </a:r>
            <a:r>
              <a:rPr lang="en-US" altLang="en-US" sz="2000">
                <a:solidFill>
                  <a:srgbClr val="000000"/>
                </a:solidFill>
                <a:latin typeface="Lucida Console" panose="020B0609040504020204" pitchFamily="49" charset="0"/>
              </a:rPr>
              <a:t>max</a:t>
            </a:r>
            <a:r>
              <a:rPr lang="en-US" altLang="en-US" sz="2000">
                <a:solidFill>
                  <a:srgbClr val="000000"/>
                </a:solidFill>
              </a:rPr>
              <a:t> attribute sets the maximum valid number. </a:t>
            </a:r>
          </a:p>
          <a:p>
            <a:pPr eaLnBrk="1" hangingPunct="1">
              <a:lnSpc>
                <a:spcPct val="80000"/>
              </a:lnSpc>
            </a:pPr>
            <a:r>
              <a:rPr lang="en-US" altLang="en-US" sz="2000">
                <a:solidFill>
                  <a:srgbClr val="000000"/>
                </a:solidFill>
              </a:rPr>
              <a:t>The </a:t>
            </a:r>
            <a:r>
              <a:rPr lang="en-US" altLang="en-US" sz="2000">
                <a:solidFill>
                  <a:srgbClr val="000000"/>
                </a:solidFill>
                <a:latin typeface="Lucida Console" panose="020B0609040504020204" pitchFamily="49" charset="0"/>
              </a:rPr>
              <a:t>step</a:t>
            </a:r>
            <a:r>
              <a:rPr lang="en-US" altLang="en-US" sz="2000">
                <a:solidFill>
                  <a:srgbClr val="000000"/>
                </a:solidFill>
              </a:rPr>
              <a:t> attribute determines the increment in which the numbers increase. </a:t>
            </a:r>
          </a:p>
          <a:p>
            <a:pPr eaLnBrk="1" hangingPunct="1">
              <a:lnSpc>
                <a:spcPct val="80000"/>
              </a:lnSpc>
            </a:pPr>
            <a:r>
              <a:rPr lang="en-US" altLang="en-US" sz="2000">
                <a:solidFill>
                  <a:srgbClr val="000000"/>
                </a:solidFill>
              </a:rPr>
              <a:t>The </a:t>
            </a:r>
            <a:r>
              <a:rPr lang="en-US" altLang="en-US" sz="2000">
                <a:solidFill>
                  <a:srgbClr val="000000"/>
                </a:solidFill>
                <a:latin typeface="Lucida Console" panose="020B0609040504020204" pitchFamily="49" charset="0"/>
              </a:rPr>
              <a:t>value</a:t>
            </a:r>
            <a:r>
              <a:rPr lang="en-US" altLang="en-US" sz="2000">
                <a:solidFill>
                  <a:srgbClr val="000000"/>
                </a:solidFill>
              </a:rPr>
              <a:t> attribute sets the initial value displayed in the form (Fig. 3.10). </a:t>
            </a:r>
          </a:p>
          <a:p>
            <a:pPr eaLnBrk="1" hangingPunct="1">
              <a:lnSpc>
                <a:spcPct val="80000"/>
              </a:lnSpc>
            </a:pPr>
            <a:r>
              <a:rPr lang="en-US" altLang="en-US" sz="2000">
                <a:solidFill>
                  <a:srgbClr val="000000"/>
                </a:solidFill>
              </a:rPr>
              <a:t>The spinner control includes only the valid numbers. </a:t>
            </a:r>
          </a:p>
          <a:p>
            <a:pPr eaLnBrk="1" hangingPunct="1">
              <a:lnSpc>
                <a:spcPct val="80000"/>
              </a:lnSpc>
            </a:pPr>
            <a:r>
              <a:rPr lang="en-US" altLang="en-US" sz="2000">
                <a:solidFill>
                  <a:srgbClr val="000000"/>
                </a:solidFill>
              </a:rPr>
              <a:t>If the user attempts to enter an invalid value by typing in the text field, a callout pointing to the </a:t>
            </a:r>
            <a:r>
              <a:rPr lang="en-US" altLang="en-US" sz="2000">
                <a:solidFill>
                  <a:srgbClr val="000000"/>
                </a:solidFill>
                <a:latin typeface="Lucida Console" panose="020B0609040504020204" pitchFamily="49" charset="0"/>
              </a:rPr>
              <a:t>number</a:t>
            </a:r>
            <a:r>
              <a:rPr lang="en-US" altLang="en-US" sz="2000">
                <a:solidFill>
                  <a:srgbClr val="000000"/>
                </a:solidFill>
              </a:rPr>
              <a:t> </a:t>
            </a:r>
            <a:r>
              <a:rPr lang="en-US" altLang="en-US" sz="2000">
                <a:solidFill>
                  <a:srgbClr val="000000"/>
                </a:solidFill>
                <a:latin typeface="Lucida Console" panose="020B0609040504020204" pitchFamily="49" charset="0"/>
              </a:rPr>
              <a:t>input</a:t>
            </a:r>
            <a:r>
              <a:rPr lang="en-US" altLang="en-US" sz="2000">
                <a:solidFill>
                  <a:srgbClr val="000000"/>
                </a:solidFill>
              </a:rPr>
              <a:t> element will instruct the user to enter a valid value. </a:t>
            </a:r>
          </a:p>
          <a:p>
            <a:pPr eaLnBrk="1" hangingPunct="1">
              <a:lnSpc>
                <a:spcPct val="80000"/>
              </a:lnSpc>
            </a:pPr>
            <a:endParaRPr lang="en-US" altLang="en-US" sz="2000">
              <a:solidFill>
                <a:srgbClr val="000000"/>
              </a:solidFill>
            </a:endParaRPr>
          </a:p>
          <a:p>
            <a:pPr eaLnBrk="1" hangingPunct="1">
              <a:lnSpc>
                <a:spcPct val="80000"/>
              </a:lnSpc>
            </a:pPr>
            <a:endParaRPr lang="en-US" altLang="en-US" sz="2000">
              <a:solidFill>
                <a:srgbClr val="000000"/>
              </a:solidFill>
            </a:endParaRPr>
          </a:p>
        </p:txBody>
      </p:sp>
      <p:sp>
        <p:nvSpPr>
          <p:cNvPr id="4" name="Footer Placeholder 3">
            <a:extLst>
              <a:ext uri="{FF2B5EF4-FFF2-40B4-BE49-F238E27FC236}">
                <a16:creationId xmlns:a16="http://schemas.microsoft.com/office/drawing/2014/main" id="{A5E3D839-5ED9-2C45-406D-69A215D6246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iw3htp5_03_HTML5_pt2_Page_18">
            <a:extLst>
              <a:ext uri="{FF2B5EF4-FFF2-40B4-BE49-F238E27FC236}">
                <a16:creationId xmlns:a16="http://schemas.microsoft.com/office/drawing/2014/main" id="{6463AA9E-ED83-31EF-F31C-0967A68AC5A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04BA819-8813-D0F2-F3C2-95AD98D30137}"/>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iw3htp5_03_HTML5_pt2_Page_19">
            <a:extLst>
              <a:ext uri="{FF2B5EF4-FFF2-40B4-BE49-F238E27FC236}">
                <a16:creationId xmlns:a16="http://schemas.microsoft.com/office/drawing/2014/main" id="{DBD250CB-8E20-93B1-B5E6-65304420DFA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48FEC9E-C132-5444-A8AC-8CF59943A1E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2700-5DBF-2809-C122-E3AADD08826A}"/>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3.1.8 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range</a:t>
            </a:r>
            <a:r>
              <a:rPr lang="en-US">
                <a:solidFill>
                  <a:srgbClr val="33B38C"/>
                </a:solidFill>
                <a:latin typeface="Goudy Sans Medium"/>
              </a:rPr>
              <a:t> </a:t>
            </a:r>
          </a:p>
        </p:txBody>
      </p:sp>
      <p:sp>
        <p:nvSpPr>
          <p:cNvPr id="45059" name="Text Placeholder 2">
            <a:extLst>
              <a:ext uri="{FF2B5EF4-FFF2-40B4-BE49-F238E27FC236}">
                <a16:creationId xmlns:a16="http://schemas.microsoft.com/office/drawing/2014/main" id="{ED32DF64-203B-6EC7-D67A-BB7B6505E5CF}"/>
              </a:ext>
            </a:extLst>
          </p:cNvPr>
          <p:cNvSpPr>
            <a:spLocks noGrp="1"/>
          </p:cNvSpPr>
          <p:nvPr>
            <p:ph type="body" idx="1"/>
          </p:nvPr>
        </p:nvSpPr>
        <p:spPr/>
        <p:txBody>
          <a:bodyPr/>
          <a:lstStyle/>
          <a:p>
            <a:pPr eaLnBrk="1" hangingPunct="1">
              <a:lnSpc>
                <a:spcPct val="90000"/>
              </a:lnSpc>
            </a:pPr>
            <a:r>
              <a:rPr lang="en-US" altLang="en-US" sz="2500">
                <a:solidFill>
                  <a:srgbClr val="000000"/>
                </a:solidFill>
              </a:rPr>
              <a:t>The </a:t>
            </a:r>
            <a:r>
              <a:rPr lang="en-US" altLang="en-US" sz="2500">
                <a:solidFill>
                  <a:srgbClr val="0000FF"/>
                </a:solidFill>
              </a:rPr>
              <a:t>range input type</a:t>
            </a:r>
            <a:r>
              <a:rPr lang="en-US" altLang="en-US" sz="2500">
                <a:solidFill>
                  <a:srgbClr val="000000"/>
                </a:solidFill>
              </a:rPr>
              <a:t> appears as a </a:t>
            </a:r>
            <a:r>
              <a:rPr lang="en-US" altLang="en-US" sz="2500" i="1">
                <a:solidFill>
                  <a:srgbClr val="000000"/>
                </a:solidFill>
              </a:rPr>
              <a:t>slider</a:t>
            </a:r>
            <a:r>
              <a:rPr lang="en-US" altLang="en-US" sz="2500">
                <a:solidFill>
                  <a:srgbClr val="000000"/>
                </a:solidFill>
              </a:rPr>
              <a:t> control in Chrome, Safari and Opera (Fig. 3.12). </a:t>
            </a:r>
          </a:p>
          <a:p>
            <a:pPr eaLnBrk="1" hangingPunct="1">
              <a:lnSpc>
                <a:spcPct val="90000"/>
              </a:lnSpc>
            </a:pPr>
            <a:r>
              <a:rPr lang="en-US" altLang="en-US" sz="2500">
                <a:solidFill>
                  <a:srgbClr val="000000"/>
                </a:solidFill>
              </a:rPr>
              <a:t>You can set the minimum and maximum and specify a value. </a:t>
            </a:r>
          </a:p>
          <a:p>
            <a:pPr eaLnBrk="1" hangingPunct="1">
              <a:lnSpc>
                <a:spcPct val="90000"/>
              </a:lnSpc>
            </a:pPr>
            <a:r>
              <a:rPr lang="en-US" altLang="en-US" sz="2500">
                <a:solidFill>
                  <a:srgbClr val="000000"/>
                </a:solidFill>
              </a:rPr>
              <a:t>The </a:t>
            </a:r>
            <a:r>
              <a:rPr lang="en-US" altLang="en-US" sz="2500">
                <a:solidFill>
                  <a:srgbClr val="000000"/>
                </a:solidFill>
                <a:latin typeface="Lucida Console" panose="020B0609040504020204" pitchFamily="49" charset="0"/>
              </a:rPr>
              <a:t>range</a:t>
            </a:r>
            <a:r>
              <a:rPr lang="en-US" altLang="en-US" sz="2500">
                <a:solidFill>
                  <a:srgbClr val="000000"/>
                </a:solidFill>
              </a:rPr>
              <a:t> </a:t>
            </a:r>
            <a:r>
              <a:rPr lang="en-US" altLang="en-US" sz="2500">
                <a:solidFill>
                  <a:srgbClr val="000000"/>
                </a:solidFill>
                <a:latin typeface="Lucida Console" panose="020B0609040504020204" pitchFamily="49" charset="0"/>
              </a:rPr>
              <a:t>input</a:t>
            </a:r>
            <a:r>
              <a:rPr lang="en-US" altLang="en-US" sz="2500">
                <a:solidFill>
                  <a:srgbClr val="000000"/>
                </a:solidFill>
              </a:rPr>
              <a:t> type is </a:t>
            </a:r>
            <a:r>
              <a:rPr lang="en-US" altLang="en-US" sz="2500" i="1">
                <a:solidFill>
                  <a:srgbClr val="000000"/>
                </a:solidFill>
              </a:rPr>
              <a:t>inherently self-validating</a:t>
            </a:r>
            <a:r>
              <a:rPr lang="en-US" altLang="en-US" sz="2500">
                <a:solidFill>
                  <a:srgbClr val="000000"/>
                </a:solidFill>
              </a:rPr>
              <a:t> when it is rendered by the browser as a slider control, because </a:t>
            </a:r>
            <a:r>
              <a:rPr lang="en-US" altLang="en-US" sz="2500" i="1">
                <a:solidFill>
                  <a:srgbClr val="000000"/>
                </a:solidFill>
              </a:rPr>
              <a:t>the user is unable to move the slider outside the bounds of the minimum or maximum value</a:t>
            </a:r>
            <a:r>
              <a:rPr lang="en-US" altLang="en-US" sz="2500">
                <a:solidFill>
                  <a:srgbClr val="000000"/>
                </a:solidFill>
              </a:rPr>
              <a:t>.  </a:t>
            </a:r>
          </a:p>
          <a:p>
            <a:pPr eaLnBrk="1" hangingPunct="1">
              <a:lnSpc>
                <a:spcPct val="90000"/>
              </a:lnSpc>
            </a:pPr>
            <a:endParaRPr lang="en-US" altLang="en-US" sz="2500">
              <a:solidFill>
                <a:srgbClr val="000000"/>
              </a:solidFill>
            </a:endParaRPr>
          </a:p>
        </p:txBody>
      </p:sp>
      <p:sp>
        <p:nvSpPr>
          <p:cNvPr id="4" name="Footer Placeholder 3">
            <a:extLst>
              <a:ext uri="{FF2B5EF4-FFF2-40B4-BE49-F238E27FC236}">
                <a16:creationId xmlns:a16="http://schemas.microsoft.com/office/drawing/2014/main" id="{AF95473F-2277-030A-1308-EBC8A9F78CC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iw3htp5_03_HTML5_pt2_Page_20">
            <a:extLst>
              <a:ext uri="{FF2B5EF4-FFF2-40B4-BE49-F238E27FC236}">
                <a16:creationId xmlns:a16="http://schemas.microsoft.com/office/drawing/2014/main" id="{98E82DB8-120A-8FAF-20ED-ED86AE06B66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80A7193-999B-BE75-8F7E-23D0D3A2A63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EFA2-F86E-57A3-F931-FB082EEEDF75}"/>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3.1.9 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search</a:t>
            </a:r>
            <a:r>
              <a:rPr lang="en-US">
                <a:solidFill>
                  <a:srgbClr val="33B38C"/>
                </a:solidFill>
                <a:latin typeface="Goudy Sans Medium"/>
              </a:rPr>
              <a:t> </a:t>
            </a:r>
          </a:p>
        </p:txBody>
      </p:sp>
      <p:sp>
        <p:nvSpPr>
          <p:cNvPr id="47107" name="Text Placeholder 2">
            <a:extLst>
              <a:ext uri="{FF2B5EF4-FFF2-40B4-BE49-F238E27FC236}">
                <a16:creationId xmlns:a16="http://schemas.microsoft.com/office/drawing/2014/main" id="{89182844-2A3D-8AE2-7D56-54989DDB5471}"/>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search</a:t>
            </a:r>
            <a:r>
              <a:rPr lang="en-US" altLang="en-US">
                <a:solidFill>
                  <a:srgbClr val="000000"/>
                </a:solidFill>
              </a:rPr>
              <a:t> </a:t>
            </a:r>
            <a:r>
              <a:rPr lang="en-US" altLang="en-US">
                <a:solidFill>
                  <a:srgbClr val="0000FF"/>
                </a:solidFill>
              </a:rPr>
              <a:t>input</a:t>
            </a:r>
            <a:r>
              <a:rPr lang="en-US" altLang="en-US">
                <a:solidFill>
                  <a:srgbClr val="000000"/>
                </a:solidFill>
              </a:rPr>
              <a:t> </a:t>
            </a:r>
            <a:r>
              <a:rPr lang="en-US" altLang="en-US">
                <a:solidFill>
                  <a:srgbClr val="0000FF"/>
                </a:solidFill>
              </a:rPr>
              <a:t>type</a:t>
            </a:r>
            <a:r>
              <a:rPr lang="en-US" altLang="en-US">
                <a:solidFill>
                  <a:srgbClr val="000000"/>
                </a:solidFill>
              </a:rPr>
              <a:t> provides a search field for entering a query. </a:t>
            </a:r>
          </a:p>
          <a:p>
            <a:pPr eaLnBrk="1" hangingPunct="1"/>
            <a:r>
              <a:rPr lang="en-US" altLang="en-US">
                <a:solidFill>
                  <a:srgbClr val="000000"/>
                </a:solidFill>
              </a:rPr>
              <a:t>This </a:t>
            </a:r>
            <a:r>
              <a:rPr lang="en-US" altLang="en-US">
                <a:solidFill>
                  <a:srgbClr val="000000"/>
                </a:solidFill>
                <a:latin typeface="Lucida Console" panose="020B0609040504020204" pitchFamily="49" charset="0"/>
              </a:rPr>
              <a:t>input</a:t>
            </a:r>
            <a:r>
              <a:rPr lang="en-US" altLang="en-US">
                <a:solidFill>
                  <a:srgbClr val="000000"/>
                </a:solidFill>
              </a:rPr>
              <a:t> element is functionally equivalent to an </a:t>
            </a:r>
            <a:r>
              <a:rPr lang="en-US" altLang="en-US">
                <a:solidFill>
                  <a:srgbClr val="000000"/>
                </a:solidFill>
                <a:latin typeface="Lucida Console" panose="020B0609040504020204" pitchFamily="49" charset="0"/>
              </a:rPr>
              <a:t>input</a:t>
            </a:r>
            <a:r>
              <a:rPr lang="en-US" altLang="en-US">
                <a:solidFill>
                  <a:srgbClr val="000000"/>
                </a:solidFill>
              </a:rPr>
              <a:t> of type </a:t>
            </a:r>
            <a:r>
              <a:rPr lang="en-US" altLang="en-US">
                <a:solidFill>
                  <a:srgbClr val="000000"/>
                </a:solidFill>
                <a:latin typeface="Lucida Console" panose="020B0609040504020204" pitchFamily="49" charset="0"/>
              </a:rPr>
              <a:t>text</a:t>
            </a:r>
            <a:r>
              <a:rPr lang="en-US" altLang="en-US">
                <a:solidFill>
                  <a:srgbClr val="000000"/>
                </a:solidFill>
              </a:rPr>
              <a:t>. </a:t>
            </a:r>
          </a:p>
          <a:p>
            <a:pPr eaLnBrk="1" hangingPunct="1"/>
            <a:r>
              <a:rPr lang="en-US" altLang="en-US">
                <a:solidFill>
                  <a:srgbClr val="000000"/>
                </a:solidFill>
              </a:rPr>
              <a:t>When the user begins to type in the search field, Chrome and Safari display an </a:t>
            </a:r>
            <a:r>
              <a:rPr lang="en-US" altLang="en-US">
                <a:solidFill>
                  <a:srgbClr val="000000"/>
                </a:solidFill>
                <a:latin typeface="Arial" panose="020B0604020202020204" pitchFamily="34" charset="0"/>
              </a:rPr>
              <a:t>X</a:t>
            </a:r>
            <a:r>
              <a:rPr lang="en-US" altLang="en-US">
                <a:solidFill>
                  <a:srgbClr val="000000"/>
                </a:solidFill>
              </a:rPr>
              <a:t> that can be clicked to clear the field (Fig. 3.13).</a:t>
            </a:r>
          </a:p>
          <a:p>
            <a:pPr eaLnBrk="1" hangingPunct="1"/>
            <a:r>
              <a:rPr lang="en-US" altLang="en-US">
                <a:solidFill>
                  <a:srgbClr val="000000"/>
                </a:solidFill>
              </a:rPr>
              <a:t> </a:t>
            </a:r>
          </a:p>
        </p:txBody>
      </p:sp>
      <p:sp>
        <p:nvSpPr>
          <p:cNvPr id="3" name="Footer Placeholder 2">
            <a:extLst>
              <a:ext uri="{FF2B5EF4-FFF2-40B4-BE49-F238E27FC236}">
                <a16:creationId xmlns:a16="http://schemas.microsoft.com/office/drawing/2014/main" id="{ED6299EF-ADF4-CDA6-8107-A15C2D97019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iw3htp5_03_HTML5_pt2_Page_21">
            <a:extLst>
              <a:ext uri="{FF2B5EF4-FFF2-40B4-BE49-F238E27FC236}">
                <a16:creationId xmlns:a16="http://schemas.microsoft.com/office/drawing/2014/main" id="{B5357394-6BE7-F2F6-B60A-6CAFC28F70D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E961533-1A1E-9146-F651-B7AE94259FB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FB9D-B8CB-0318-2484-6771BD736790}"/>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3.1.10 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tel</a:t>
            </a:r>
            <a:r>
              <a:rPr lang="en-US">
                <a:solidFill>
                  <a:srgbClr val="33B38C"/>
                </a:solidFill>
                <a:latin typeface="Goudy Sans Medium"/>
              </a:rPr>
              <a:t> </a:t>
            </a:r>
          </a:p>
        </p:txBody>
      </p:sp>
      <p:sp>
        <p:nvSpPr>
          <p:cNvPr id="49155" name="Text Placeholder 2">
            <a:extLst>
              <a:ext uri="{FF2B5EF4-FFF2-40B4-BE49-F238E27FC236}">
                <a16:creationId xmlns:a16="http://schemas.microsoft.com/office/drawing/2014/main" id="{C757261C-67EF-5D91-53AE-050E10BC05BD}"/>
              </a:ext>
            </a:extLst>
          </p:cNvPr>
          <p:cNvSpPr>
            <a:spLocks noGrp="1"/>
          </p:cNvSpPr>
          <p:nvPr>
            <p:ph type="body" idx="1"/>
          </p:nvPr>
        </p:nvSpPr>
        <p:spPr/>
        <p:txBody>
          <a:bodyPr/>
          <a:lstStyle/>
          <a:p>
            <a:pPr eaLnBrk="1" hangingPunct="1">
              <a:lnSpc>
                <a:spcPct val="80000"/>
              </a:lnSpc>
            </a:pPr>
            <a:r>
              <a:rPr lang="en-US" altLang="en-US" sz="1900">
                <a:solidFill>
                  <a:srgbClr val="000000"/>
                </a:solidFill>
              </a:rPr>
              <a:t>The </a:t>
            </a:r>
            <a:r>
              <a:rPr lang="en-US" altLang="en-US" sz="1900">
                <a:solidFill>
                  <a:srgbClr val="0000FF"/>
                </a:solidFill>
              </a:rPr>
              <a:t>tel</a:t>
            </a:r>
            <a:r>
              <a:rPr lang="en-US" altLang="en-US" sz="1900">
                <a:solidFill>
                  <a:srgbClr val="000000"/>
                </a:solidFill>
              </a:rPr>
              <a:t> </a:t>
            </a:r>
            <a:r>
              <a:rPr lang="en-US" altLang="en-US" sz="1900">
                <a:solidFill>
                  <a:srgbClr val="0000FF"/>
                </a:solidFill>
              </a:rPr>
              <a:t>input type</a:t>
            </a:r>
            <a:r>
              <a:rPr lang="en-US" altLang="en-US" sz="1900">
                <a:solidFill>
                  <a:srgbClr val="000000"/>
                </a:solidFill>
              </a:rPr>
              <a:t> enables the user to enter a telephone number—mobile browsers typically display a keypad specific to entering phone numbers for this </a:t>
            </a:r>
            <a:r>
              <a:rPr lang="en-US" altLang="en-US" sz="1900">
                <a:solidFill>
                  <a:srgbClr val="000000"/>
                </a:solidFill>
                <a:latin typeface="Lucida Console" panose="020B0609040504020204" pitchFamily="49" charset="0"/>
              </a:rPr>
              <a:t>input</a:t>
            </a:r>
            <a:r>
              <a:rPr lang="en-US" altLang="en-US" sz="1900">
                <a:solidFill>
                  <a:srgbClr val="000000"/>
                </a:solidFill>
              </a:rPr>
              <a:t> type. </a:t>
            </a:r>
          </a:p>
          <a:p>
            <a:pPr eaLnBrk="1" hangingPunct="1">
              <a:lnSpc>
                <a:spcPct val="80000"/>
              </a:lnSpc>
            </a:pPr>
            <a:r>
              <a:rPr lang="en-US" altLang="en-US" sz="1900">
                <a:solidFill>
                  <a:srgbClr val="000000"/>
                </a:solidFill>
              </a:rPr>
              <a:t>At the time of this writing, the </a:t>
            </a:r>
            <a:r>
              <a:rPr lang="en-US" altLang="en-US" sz="1900">
                <a:solidFill>
                  <a:srgbClr val="000000"/>
                </a:solidFill>
                <a:latin typeface="Lucida Console" panose="020B0609040504020204" pitchFamily="49" charset="0"/>
              </a:rPr>
              <a:t>tel</a:t>
            </a:r>
            <a:r>
              <a:rPr lang="en-US" altLang="en-US" sz="1900">
                <a:solidFill>
                  <a:srgbClr val="000000"/>
                </a:solidFill>
              </a:rPr>
              <a:t> </a:t>
            </a:r>
            <a:r>
              <a:rPr lang="en-US" altLang="en-US" sz="1900">
                <a:solidFill>
                  <a:srgbClr val="000000"/>
                </a:solidFill>
                <a:latin typeface="Lucida Console" panose="020B0609040504020204" pitchFamily="49" charset="0"/>
              </a:rPr>
              <a:t>input</a:t>
            </a:r>
            <a:r>
              <a:rPr lang="en-US" altLang="en-US" sz="1900">
                <a:solidFill>
                  <a:srgbClr val="000000"/>
                </a:solidFill>
              </a:rPr>
              <a:t> type is rendered as a text field in all of the browsers. </a:t>
            </a:r>
          </a:p>
          <a:p>
            <a:pPr eaLnBrk="1" hangingPunct="1">
              <a:lnSpc>
                <a:spcPct val="80000"/>
              </a:lnSpc>
            </a:pPr>
            <a:r>
              <a:rPr lang="en-US" altLang="en-US" sz="1900">
                <a:solidFill>
                  <a:srgbClr val="000000"/>
                </a:solidFill>
              </a:rPr>
              <a:t>HTML5 does </a:t>
            </a:r>
            <a:r>
              <a:rPr lang="en-US" altLang="en-US" sz="1900" i="1">
                <a:solidFill>
                  <a:srgbClr val="000000"/>
                </a:solidFill>
              </a:rPr>
              <a:t>not</a:t>
            </a:r>
            <a:r>
              <a:rPr lang="en-US" altLang="en-US" sz="1900">
                <a:solidFill>
                  <a:srgbClr val="000000"/>
                </a:solidFill>
              </a:rPr>
              <a:t> self validate the </a:t>
            </a:r>
            <a:r>
              <a:rPr lang="en-US" altLang="en-US" sz="1900">
                <a:solidFill>
                  <a:srgbClr val="000000"/>
                </a:solidFill>
                <a:latin typeface="Lucida Console" panose="020B0609040504020204" pitchFamily="49" charset="0"/>
              </a:rPr>
              <a:t>tel</a:t>
            </a:r>
            <a:r>
              <a:rPr lang="en-US" altLang="en-US" sz="1900">
                <a:solidFill>
                  <a:srgbClr val="000000"/>
                </a:solidFill>
              </a:rPr>
              <a:t> </a:t>
            </a:r>
            <a:r>
              <a:rPr lang="en-US" altLang="en-US" sz="1900">
                <a:solidFill>
                  <a:srgbClr val="000000"/>
                </a:solidFill>
                <a:latin typeface="Lucida Console" panose="020B0609040504020204" pitchFamily="49" charset="0"/>
              </a:rPr>
              <a:t>input</a:t>
            </a:r>
            <a:r>
              <a:rPr lang="en-US" altLang="en-US" sz="1900">
                <a:solidFill>
                  <a:srgbClr val="000000"/>
                </a:solidFill>
              </a:rPr>
              <a:t> type. </a:t>
            </a:r>
          </a:p>
          <a:p>
            <a:pPr eaLnBrk="1" hangingPunct="1">
              <a:lnSpc>
                <a:spcPct val="80000"/>
              </a:lnSpc>
            </a:pPr>
            <a:r>
              <a:rPr lang="en-US" altLang="en-US" sz="1900">
                <a:solidFill>
                  <a:srgbClr val="000000"/>
                </a:solidFill>
              </a:rPr>
              <a:t>To ensure that the user enters a phone number in a proper format, we’ve added a </a:t>
            </a:r>
            <a:r>
              <a:rPr lang="en-US" altLang="en-US" sz="1900">
                <a:solidFill>
                  <a:srgbClr val="000000"/>
                </a:solidFill>
                <a:latin typeface="Lucida Console" panose="020B0609040504020204" pitchFamily="49" charset="0"/>
              </a:rPr>
              <a:t>pattern</a:t>
            </a:r>
            <a:r>
              <a:rPr lang="en-US" altLang="en-US" sz="1900">
                <a:solidFill>
                  <a:srgbClr val="000000"/>
                </a:solidFill>
              </a:rPr>
              <a:t> attribute that uses a </a:t>
            </a:r>
            <a:r>
              <a:rPr lang="en-US" altLang="en-US" sz="1900" i="1">
                <a:solidFill>
                  <a:srgbClr val="000000"/>
                </a:solidFill>
              </a:rPr>
              <a:t>regular expression</a:t>
            </a:r>
            <a:r>
              <a:rPr lang="en-US" altLang="en-US" sz="1900">
                <a:solidFill>
                  <a:srgbClr val="000000"/>
                </a:solidFill>
              </a:rPr>
              <a:t> to determine whether the number is in the format:</a:t>
            </a:r>
          </a:p>
          <a:p>
            <a:pPr lvl="2" eaLnBrk="1" hangingPunct="1">
              <a:lnSpc>
                <a:spcPct val="80000"/>
              </a:lnSpc>
            </a:pPr>
            <a:r>
              <a:rPr lang="en-US" altLang="en-US" sz="1500">
                <a:solidFill>
                  <a:srgbClr val="000000"/>
                </a:solidFill>
                <a:latin typeface="Lucida Console" panose="020B0609040504020204" pitchFamily="49" charset="0"/>
              </a:rPr>
              <a:t>(555) 555-5555</a:t>
            </a:r>
          </a:p>
          <a:p>
            <a:pPr eaLnBrk="1" hangingPunct="1">
              <a:lnSpc>
                <a:spcPct val="80000"/>
              </a:lnSpc>
            </a:pPr>
            <a:r>
              <a:rPr lang="en-US" altLang="en-US" sz="1900">
                <a:solidFill>
                  <a:srgbClr val="000000"/>
                </a:solidFill>
              </a:rPr>
              <a:t>When the user enters a phone number in the wrong format, a callout appears requesting the proper format, pointing to the </a:t>
            </a:r>
            <a:r>
              <a:rPr lang="en-US" altLang="en-US" sz="1900">
                <a:solidFill>
                  <a:srgbClr val="000000"/>
                </a:solidFill>
                <a:latin typeface="Lucida Console" panose="020B0609040504020204" pitchFamily="49" charset="0"/>
              </a:rPr>
              <a:t>tel</a:t>
            </a:r>
            <a:r>
              <a:rPr lang="en-US" altLang="en-US" sz="1900">
                <a:solidFill>
                  <a:srgbClr val="000000"/>
                </a:solidFill>
              </a:rPr>
              <a:t> </a:t>
            </a:r>
            <a:r>
              <a:rPr lang="en-US" altLang="en-US" sz="1900">
                <a:solidFill>
                  <a:srgbClr val="000000"/>
                </a:solidFill>
                <a:latin typeface="Lucida Console" panose="020B0609040504020204" pitchFamily="49" charset="0"/>
              </a:rPr>
              <a:t>input</a:t>
            </a:r>
            <a:r>
              <a:rPr lang="en-US" altLang="en-US" sz="1900">
                <a:solidFill>
                  <a:srgbClr val="000000"/>
                </a:solidFill>
              </a:rPr>
              <a:t> element (Fig. 3.14). </a:t>
            </a:r>
          </a:p>
          <a:p>
            <a:pPr eaLnBrk="1" hangingPunct="1">
              <a:lnSpc>
                <a:spcPct val="80000"/>
              </a:lnSpc>
            </a:pPr>
            <a:r>
              <a:rPr lang="en-US" altLang="en-US" sz="1900">
                <a:solidFill>
                  <a:srgbClr val="000000"/>
                </a:solidFill>
              </a:rPr>
              <a:t> </a:t>
            </a:r>
          </a:p>
        </p:txBody>
      </p:sp>
      <p:sp>
        <p:nvSpPr>
          <p:cNvPr id="4" name="Footer Placeholder 3">
            <a:extLst>
              <a:ext uri="{FF2B5EF4-FFF2-40B4-BE49-F238E27FC236}">
                <a16:creationId xmlns:a16="http://schemas.microsoft.com/office/drawing/2014/main" id="{FC10BA6A-5BAB-CF2C-9F0E-23C1A847A25F}"/>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iw3htp5_03_HTML5_pt2_Page_04">
            <a:extLst>
              <a:ext uri="{FF2B5EF4-FFF2-40B4-BE49-F238E27FC236}">
                <a16:creationId xmlns:a16="http://schemas.microsoft.com/office/drawing/2014/main" id="{774F9BDA-7BB8-C6F4-8ED0-DEEC358B3C8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752D8EB-43DC-8AE0-B092-C8CCA0FC4A6E}"/>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iw3htp5_03_HTML5_pt2_Page_22">
            <a:extLst>
              <a:ext uri="{FF2B5EF4-FFF2-40B4-BE49-F238E27FC236}">
                <a16:creationId xmlns:a16="http://schemas.microsoft.com/office/drawing/2014/main" id="{34D6210D-5CF3-F77D-4D0E-6BB2A44A0B4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10EE8CA-A5EB-F350-C0D0-520DD8673C7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4DE4-7DAF-66A8-A766-7DD51DAE1D47}"/>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time</a:t>
            </a:r>
            <a:r>
              <a:rPr lang="en-US">
                <a:solidFill>
                  <a:srgbClr val="33B38C"/>
                </a:solidFill>
                <a:latin typeface="Goudy Sans Medium"/>
              </a:rPr>
              <a:t> </a:t>
            </a:r>
          </a:p>
        </p:txBody>
      </p:sp>
      <p:sp>
        <p:nvSpPr>
          <p:cNvPr id="51203" name="Text Placeholder 2">
            <a:extLst>
              <a:ext uri="{FF2B5EF4-FFF2-40B4-BE49-F238E27FC236}">
                <a16:creationId xmlns:a16="http://schemas.microsoft.com/office/drawing/2014/main" id="{2F57D0EA-7F09-4274-D5F6-F58A371D3B3F}"/>
              </a:ext>
            </a:extLst>
          </p:cNvPr>
          <p:cNvSpPr>
            <a:spLocks noGrp="1"/>
          </p:cNvSpPr>
          <p:nvPr>
            <p:ph type="body" idx="1"/>
          </p:nvPr>
        </p:nvSpPr>
        <p:spPr/>
        <p:txBody>
          <a:bodyPr/>
          <a:lstStyle/>
          <a:p>
            <a:pPr eaLnBrk="1" hangingPunct="1">
              <a:lnSpc>
                <a:spcPct val="90000"/>
              </a:lnSpc>
            </a:pPr>
            <a:r>
              <a:rPr lang="en-US" altLang="en-US" sz="2300">
                <a:solidFill>
                  <a:srgbClr val="000000"/>
                </a:solidFill>
              </a:rPr>
              <a:t>The </a:t>
            </a:r>
            <a:r>
              <a:rPr lang="en-US" altLang="en-US" sz="2300">
                <a:solidFill>
                  <a:srgbClr val="0000FF"/>
                </a:solidFill>
              </a:rPr>
              <a:t>time</a:t>
            </a:r>
            <a:r>
              <a:rPr lang="en-US" altLang="en-US" sz="2300">
                <a:solidFill>
                  <a:srgbClr val="000000"/>
                </a:solidFill>
              </a:rPr>
              <a:t> </a:t>
            </a:r>
            <a:r>
              <a:rPr lang="en-US" altLang="en-US" sz="2300">
                <a:solidFill>
                  <a:srgbClr val="0000FF"/>
                </a:solidFill>
              </a:rPr>
              <a:t>input</a:t>
            </a:r>
            <a:r>
              <a:rPr lang="en-US" altLang="en-US" sz="2300">
                <a:solidFill>
                  <a:srgbClr val="000000"/>
                </a:solidFill>
              </a:rPr>
              <a:t> </a:t>
            </a:r>
            <a:r>
              <a:rPr lang="en-US" altLang="en-US" sz="2300">
                <a:solidFill>
                  <a:srgbClr val="0000FF"/>
                </a:solidFill>
              </a:rPr>
              <a:t>type</a:t>
            </a:r>
            <a:r>
              <a:rPr lang="en-US" altLang="en-US" sz="2300">
                <a:solidFill>
                  <a:srgbClr val="000000"/>
                </a:solidFill>
              </a:rPr>
              <a:t> enables the user to enter an hour, minute, seconds and fraction of second (Fig. 3.15). </a:t>
            </a:r>
          </a:p>
          <a:p>
            <a:pPr eaLnBrk="1" hangingPunct="1">
              <a:lnSpc>
                <a:spcPct val="90000"/>
              </a:lnSpc>
            </a:pPr>
            <a:r>
              <a:rPr lang="en-US" altLang="en-US" sz="2300">
                <a:solidFill>
                  <a:srgbClr val="000000"/>
                </a:solidFill>
              </a:rPr>
              <a:t>The HTML5 specification indicates that a time must have two digits representing the hour, followed by a colon (:) and two digits representing the minute. </a:t>
            </a:r>
          </a:p>
          <a:p>
            <a:pPr eaLnBrk="1" hangingPunct="1">
              <a:lnSpc>
                <a:spcPct val="90000"/>
              </a:lnSpc>
            </a:pPr>
            <a:r>
              <a:rPr lang="en-US" altLang="en-US" sz="2300">
                <a:solidFill>
                  <a:srgbClr val="000000"/>
                </a:solidFill>
              </a:rPr>
              <a:t>Optionally, you can also include a colon followed by two digits representing the seconds and a period followed by one or more digits representing a fraction of a second (shown as </a:t>
            </a:r>
            <a:r>
              <a:rPr lang="en-US" altLang="en-US" sz="2300">
                <a:solidFill>
                  <a:srgbClr val="000000"/>
                </a:solidFill>
                <a:latin typeface="Lucida Console" panose="020B0609040504020204" pitchFamily="49" charset="0"/>
              </a:rPr>
              <a:t>ff</a:t>
            </a:r>
            <a:r>
              <a:rPr lang="en-US" altLang="en-US" sz="2300">
                <a:solidFill>
                  <a:srgbClr val="000000"/>
                </a:solidFill>
              </a:rPr>
              <a:t> in our sample text to the right of the time input element in Fig. 3.15.</a:t>
            </a:r>
          </a:p>
          <a:p>
            <a:pPr eaLnBrk="1" hangingPunct="1">
              <a:lnSpc>
                <a:spcPct val="90000"/>
              </a:lnSpc>
            </a:pPr>
            <a:r>
              <a:rPr lang="en-US" altLang="en-US" sz="2300">
                <a:solidFill>
                  <a:srgbClr val="000000"/>
                </a:solidFill>
              </a:rPr>
              <a:t> </a:t>
            </a:r>
          </a:p>
        </p:txBody>
      </p:sp>
      <p:sp>
        <p:nvSpPr>
          <p:cNvPr id="4" name="Footer Placeholder 3">
            <a:extLst>
              <a:ext uri="{FF2B5EF4-FFF2-40B4-BE49-F238E27FC236}">
                <a16:creationId xmlns:a16="http://schemas.microsoft.com/office/drawing/2014/main" id="{B711CF48-ED94-1C38-D803-51839792396E}"/>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iw3htp5_03_HTML5_pt2_Page_23">
            <a:extLst>
              <a:ext uri="{FF2B5EF4-FFF2-40B4-BE49-F238E27FC236}">
                <a16:creationId xmlns:a16="http://schemas.microsoft.com/office/drawing/2014/main" id="{F5310F60-8812-4261-569A-C6E1D68DA2C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90346EC-AD83-27D3-DF5C-17B75D5EE2DA}"/>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40-5AB8-3C32-557D-B31F92367993}"/>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3.1.12 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url</a:t>
            </a:r>
            <a:r>
              <a:rPr lang="en-US">
                <a:solidFill>
                  <a:srgbClr val="33B38C"/>
                </a:solidFill>
                <a:latin typeface="Goudy Sans Medium"/>
              </a:rPr>
              <a:t> </a:t>
            </a:r>
          </a:p>
        </p:txBody>
      </p:sp>
      <p:sp>
        <p:nvSpPr>
          <p:cNvPr id="53251" name="Text Placeholder 2">
            <a:extLst>
              <a:ext uri="{FF2B5EF4-FFF2-40B4-BE49-F238E27FC236}">
                <a16:creationId xmlns:a16="http://schemas.microsoft.com/office/drawing/2014/main" id="{E7FCBC49-D4E5-4296-6BAE-5EC493003870}"/>
              </a:ext>
            </a:extLst>
          </p:cNvPr>
          <p:cNvSpPr>
            <a:spLocks noGrp="1"/>
          </p:cNvSpPr>
          <p:nvPr>
            <p:ph type="body" idx="1"/>
          </p:nvPr>
        </p:nvSpPr>
        <p:spPr/>
        <p:txBody>
          <a:bodyPr/>
          <a:lstStyle/>
          <a:p>
            <a:pPr eaLnBrk="1" hangingPunct="1">
              <a:lnSpc>
                <a:spcPct val="80000"/>
              </a:lnSpc>
            </a:pPr>
            <a:r>
              <a:rPr lang="en-US" altLang="en-US" sz="2500">
                <a:solidFill>
                  <a:srgbClr val="000000"/>
                </a:solidFill>
              </a:rPr>
              <a:t>The </a:t>
            </a:r>
            <a:r>
              <a:rPr lang="en-US" altLang="en-US" sz="2500">
                <a:solidFill>
                  <a:srgbClr val="0000FF"/>
                </a:solidFill>
              </a:rPr>
              <a:t>url</a:t>
            </a:r>
            <a:r>
              <a:rPr lang="en-US" altLang="en-US" sz="2500">
                <a:solidFill>
                  <a:srgbClr val="000000"/>
                </a:solidFill>
              </a:rPr>
              <a:t> </a:t>
            </a:r>
            <a:r>
              <a:rPr lang="en-US" altLang="en-US" sz="2500">
                <a:solidFill>
                  <a:srgbClr val="0000FF"/>
                </a:solidFill>
              </a:rPr>
              <a:t>input type</a:t>
            </a:r>
            <a:r>
              <a:rPr lang="en-US" altLang="en-US" sz="2500">
                <a:solidFill>
                  <a:srgbClr val="000000"/>
                </a:solidFill>
              </a:rPr>
              <a:t> enables the user to enter a URL. </a:t>
            </a:r>
          </a:p>
          <a:p>
            <a:pPr eaLnBrk="1" hangingPunct="1">
              <a:lnSpc>
                <a:spcPct val="80000"/>
              </a:lnSpc>
            </a:pPr>
            <a:r>
              <a:rPr lang="en-US" altLang="en-US" sz="2500">
                <a:solidFill>
                  <a:srgbClr val="000000"/>
                </a:solidFill>
              </a:rPr>
              <a:t>The element is rendered as a text field, and the proper format is </a:t>
            </a:r>
            <a:r>
              <a:rPr lang="en-US" altLang="en-US" sz="2500">
                <a:solidFill>
                  <a:srgbClr val="000000"/>
                </a:solidFill>
                <a:latin typeface="Lucida Console" panose="020B0609040504020204" pitchFamily="49" charset="0"/>
              </a:rPr>
              <a:t>http://www.deitel.com</a:t>
            </a:r>
            <a:r>
              <a:rPr lang="en-US" altLang="en-US" sz="2500">
                <a:solidFill>
                  <a:srgbClr val="000000"/>
                </a:solidFill>
              </a:rPr>
              <a:t>. </a:t>
            </a:r>
          </a:p>
          <a:p>
            <a:pPr eaLnBrk="1" hangingPunct="1">
              <a:lnSpc>
                <a:spcPct val="80000"/>
              </a:lnSpc>
            </a:pPr>
            <a:r>
              <a:rPr lang="en-US" altLang="en-US" sz="2500">
                <a:solidFill>
                  <a:srgbClr val="000000"/>
                </a:solidFill>
              </a:rPr>
              <a:t>If the user enters an improperly formatted URL (e.g., </a:t>
            </a:r>
            <a:r>
              <a:rPr lang="en-US" altLang="en-US" sz="2500">
                <a:solidFill>
                  <a:srgbClr val="000000"/>
                </a:solidFill>
                <a:latin typeface="Lucida Console" panose="020B0609040504020204" pitchFamily="49" charset="0"/>
              </a:rPr>
              <a:t>www.deitel.com</a:t>
            </a:r>
            <a:r>
              <a:rPr lang="en-US" altLang="en-US" sz="2500">
                <a:solidFill>
                  <a:srgbClr val="000000"/>
                </a:solidFill>
              </a:rPr>
              <a:t> or </a:t>
            </a:r>
            <a:r>
              <a:rPr lang="en-US" altLang="en-US" sz="2500">
                <a:solidFill>
                  <a:srgbClr val="000000"/>
                </a:solidFill>
                <a:latin typeface="Lucida Console" panose="020B0609040504020204" pitchFamily="49" charset="0"/>
              </a:rPr>
              <a:t>www.deitelcom</a:t>
            </a:r>
            <a:r>
              <a:rPr lang="en-US" altLang="en-US" sz="2500">
                <a:solidFill>
                  <a:srgbClr val="000000"/>
                </a:solidFill>
              </a:rPr>
              <a:t>), the URL will </a:t>
            </a:r>
            <a:r>
              <a:rPr lang="en-US" altLang="en-US" sz="2500" i="1">
                <a:solidFill>
                  <a:srgbClr val="000000"/>
                </a:solidFill>
              </a:rPr>
              <a:t>not</a:t>
            </a:r>
            <a:r>
              <a:rPr lang="en-US" altLang="en-US" sz="2500">
                <a:solidFill>
                  <a:srgbClr val="000000"/>
                </a:solidFill>
              </a:rPr>
              <a:t> validate (Fig. 3.16). </a:t>
            </a:r>
          </a:p>
          <a:p>
            <a:pPr eaLnBrk="1" hangingPunct="1">
              <a:lnSpc>
                <a:spcPct val="80000"/>
              </a:lnSpc>
            </a:pPr>
            <a:r>
              <a:rPr lang="en-US" altLang="en-US" sz="2500">
                <a:solidFill>
                  <a:srgbClr val="000000"/>
                </a:solidFill>
              </a:rPr>
              <a:t>HTML5 does not check whether the URL entered is valid; rather it validates that the URL entered is in the proper format.</a:t>
            </a:r>
          </a:p>
          <a:p>
            <a:pPr eaLnBrk="1" hangingPunct="1">
              <a:lnSpc>
                <a:spcPct val="80000"/>
              </a:lnSpc>
            </a:pPr>
            <a:endParaRPr lang="en-US" altLang="en-US" sz="2500">
              <a:solidFill>
                <a:srgbClr val="000000"/>
              </a:solidFill>
            </a:endParaRPr>
          </a:p>
        </p:txBody>
      </p:sp>
      <p:sp>
        <p:nvSpPr>
          <p:cNvPr id="4" name="Footer Placeholder 3">
            <a:extLst>
              <a:ext uri="{FF2B5EF4-FFF2-40B4-BE49-F238E27FC236}">
                <a16:creationId xmlns:a16="http://schemas.microsoft.com/office/drawing/2014/main" id="{097574F0-6CC5-E981-052D-CFB1DE4D2DD8}"/>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iw3htp5_03_HTML5_pt2_Page_24">
            <a:extLst>
              <a:ext uri="{FF2B5EF4-FFF2-40B4-BE49-F238E27FC236}">
                <a16:creationId xmlns:a16="http://schemas.microsoft.com/office/drawing/2014/main" id="{1DF376E1-3793-A124-607F-BE5BC465580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8FA9644-888B-3730-A2C2-BA619F8413F0}"/>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CA25-F84B-9EBB-AF88-B61348F8EBE7}"/>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3.1.13 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week</a:t>
            </a:r>
            <a:r>
              <a:rPr lang="en-US">
                <a:solidFill>
                  <a:srgbClr val="33B38C"/>
                </a:solidFill>
                <a:latin typeface="Goudy Sans Medium"/>
              </a:rPr>
              <a:t> </a:t>
            </a:r>
          </a:p>
        </p:txBody>
      </p:sp>
      <p:sp>
        <p:nvSpPr>
          <p:cNvPr id="55299" name="Text Placeholder 2">
            <a:extLst>
              <a:ext uri="{FF2B5EF4-FFF2-40B4-BE49-F238E27FC236}">
                <a16:creationId xmlns:a16="http://schemas.microsoft.com/office/drawing/2014/main" id="{9115C37B-FE3E-3E4A-0E53-B75593B0B44B}"/>
              </a:ext>
            </a:extLst>
          </p:cNvPr>
          <p:cNvSpPr>
            <a:spLocks noGrp="1"/>
          </p:cNvSpPr>
          <p:nvPr>
            <p:ph type="body" idx="1"/>
          </p:nvPr>
        </p:nvSpPr>
        <p:spPr/>
        <p:txBody>
          <a:bodyPr/>
          <a:lstStyle/>
          <a:p>
            <a:pPr eaLnBrk="1" hangingPunct="1">
              <a:lnSpc>
                <a:spcPct val="90000"/>
              </a:lnSpc>
            </a:pPr>
            <a:r>
              <a:rPr lang="en-US" altLang="en-US" sz="2500">
                <a:solidFill>
                  <a:srgbClr val="000000"/>
                </a:solidFill>
              </a:rPr>
              <a:t>The </a:t>
            </a:r>
            <a:r>
              <a:rPr lang="en-US" altLang="en-US" sz="2500">
                <a:solidFill>
                  <a:srgbClr val="0000FF"/>
                </a:solidFill>
              </a:rPr>
              <a:t>week input type</a:t>
            </a:r>
            <a:r>
              <a:rPr lang="en-US" altLang="en-US" sz="2500">
                <a:solidFill>
                  <a:srgbClr val="000000"/>
                </a:solidFill>
              </a:rPr>
              <a:t> enables the user to select a year and week number in the format </a:t>
            </a:r>
            <a:r>
              <a:rPr lang="en-US" altLang="en-US" sz="2500">
                <a:solidFill>
                  <a:srgbClr val="000000"/>
                </a:solidFill>
                <a:latin typeface="Lucida Console" panose="020B0609040504020204" pitchFamily="49" charset="0"/>
              </a:rPr>
              <a:t>yyyy-Wnn</a:t>
            </a:r>
            <a:r>
              <a:rPr lang="en-US" altLang="en-US" sz="2500">
                <a:solidFill>
                  <a:srgbClr val="000000"/>
                </a:solidFill>
              </a:rPr>
              <a:t>, where nn is 01–53—for example, </a:t>
            </a:r>
            <a:r>
              <a:rPr lang="en-US" altLang="en-US" sz="2500">
                <a:solidFill>
                  <a:srgbClr val="000000"/>
                </a:solidFill>
                <a:latin typeface="Lucida Console" panose="020B0609040504020204" pitchFamily="49" charset="0"/>
              </a:rPr>
              <a:t>2012-W01</a:t>
            </a:r>
            <a:r>
              <a:rPr lang="en-US" altLang="en-US" sz="2500">
                <a:solidFill>
                  <a:srgbClr val="000000"/>
                </a:solidFill>
              </a:rPr>
              <a:t> represents the first week of 2012. Internet Explorer, Firefox and Safari render a text field. </a:t>
            </a:r>
          </a:p>
          <a:p>
            <a:pPr eaLnBrk="1" hangingPunct="1">
              <a:lnSpc>
                <a:spcPct val="90000"/>
              </a:lnSpc>
            </a:pPr>
            <a:r>
              <a:rPr lang="en-US" altLang="en-US" sz="2500">
                <a:solidFill>
                  <a:srgbClr val="000000"/>
                </a:solidFill>
              </a:rPr>
              <a:t>Chrome renders an up-down control. </a:t>
            </a:r>
          </a:p>
          <a:p>
            <a:pPr eaLnBrk="1" hangingPunct="1">
              <a:lnSpc>
                <a:spcPct val="90000"/>
              </a:lnSpc>
            </a:pPr>
            <a:r>
              <a:rPr lang="en-US" altLang="en-US" sz="2500">
                <a:solidFill>
                  <a:srgbClr val="000000"/>
                </a:solidFill>
              </a:rPr>
              <a:t>Opera renders </a:t>
            </a:r>
            <a:r>
              <a:rPr lang="en-US" altLang="en-US" sz="2500" i="1">
                <a:solidFill>
                  <a:srgbClr val="000000"/>
                </a:solidFill>
              </a:rPr>
              <a:t>week control</a:t>
            </a:r>
            <a:r>
              <a:rPr lang="en-US" altLang="en-US" sz="2500">
                <a:solidFill>
                  <a:srgbClr val="000000"/>
                </a:solidFill>
              </a:rPr>
              <a:t> with a down arrow that, when clicked, brings up a calendar for the current month with the corresponding week numbers listed down the left side. </a:t>
            </a:r>
          </a:p>
        </p:txBody>
      </p:sp>
      <p:sp>
        <p:nvSpPr>
          <p:cNvPr id="4" name="Footer Placeholder 3">
            <a:extLst>
              <a:ext uri="{FF2B5EF4-FFF2-40B4-BE49-F238E27FC236}">
                <a16:creationId xmlns:a16="http://schemas.microsoft.com/office/drawing/2014/main" id="{853F5877-BF14-7314-B4CE-6CB3740D4FF2}"/>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B7A0-F002-EC01-01C3-0801488A82A0}"/>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3.2  </a:t>
            </a:r>
            <a:r>
              <a:rPr lang="en-US">
                <a:solidFill>
                  <a:srgbClr val="3380E6"/>
                </a:solidFill>
                <a:latin typeface="Lucida Console"/>
              </a:rPr>
              <a:t>input</a:t>
            </a:r>
            <a:r>
              <a:rPr lang="en-US">
                <a:solidFill>
                  <a:srgbClr val="3380E6"/>
                </a:solidFill>
                <a:latin typeface="Arial"/>
              </a:rPr>
              <a:t> and </a:t>
            </a:r>
            <a:r>
              <a:rPr lang="en-US">
                <a:solidFill>
                  <a:srgbClr val="3380E6"/>
                </a:solidFill>
                <a:latin typeface="Lucida Console"/>
              </a:rPr>
              <a:t>datalist</a:t>
            </a:r>
            <a:r>
              <a:rPr lang="en-US">
                <a:solidFill>
                  <a:srgbClr val="3380E6"/>
                </a:solidFill>
                <a:latin typeface="Arial"/>
              </a:rPr>
              <a:t> Elements and </a:t>
            </a:r>
            <a:r>
              <a:rPr lang="en-US">
                <a:solidFill>
                  <a:srgbClr val="3380E6"/>
                </a:solidFill>
                <a:latin typeface="Lucida Console"/>
              </a:rPr>
              <a:t>autocomplete</a:t>
            </a:r>
            <a:r>
              <a:rPr lang="en-US">
                <a:solidFill>
                  <a:srgbClr val="3380E6"/>
                </a:solidFill>
                <a:latin typeface="Arial"/>
              </a:rPr>
              <a:t> Attribute</a:t>
            </a:r>
          </a:p>
        </p:txBody>
      </p:sp>
      <p:sp>
        <p:nvSpPr>
          <p:cNvPr id="56323" name="Text Placeholder 2">
            <a:extLst>
              <a:ext uri="{FF2B5EF4-FFF2-40B4-BE49-F238E27FC236}">
                <a16:creationId xmlns:a16="http://schemas.microsoft.com/office/drawing/2014/main" id="{A6832848-DC37-CAD7-F840-1F57EB083A4F}"/>
              </a:ext>
            </a:extLst>
          </p:cNvPr>
          <p:cNvSpPr>
            <a:spLocks noGrp="1"/>
          </p:cNvSpPr>
          <p:nvPr>
            <p:ph type="body" idx="1"/>
          </p:nvPr>
        </p:nvSpPr>
        <p:spPr/>
        <p:txBody>
          <a:bodyPr/>
          <a:lstStyle/>
          <a:p>
            <a:pPr eaLnBrk="1" hangingPunct="1"/>
            <a:r>
              <a:rPr lang="en-US" altLang="en-US">
                <a:solidFill>
                  <a:srgbClr val="000000"/>
                </a:solidFill>
              </a:rPr>
              <a:t>Figure 3.17 shows how to use the new </a:t>
            </a:r>
            <a:r>
              <a:rPr lang="en-US" altLang="en-US">
                <a:solidFill>
                  <a:srgbClr val="000000"/>
                </a:solidFill>
                <a:latin typeface="Lucida Console" panose="020B0609040504020204" pitchFamily="49" charset="0"/>
              </a:rPr>
              <a:t>autocomplete</a:t>
            </a:r>
            <a:r>
              <a:rPr lang="en-US" altLang="en-US">
                <a:solidFill>
                  <a:srgbClr val="000000"/>
                </a:solidFill>
              </a:rPr>
              <a:t> attribute and </a:t>
            </a:r>
            <a:r>
              <a:rPr lang="en-US" altLang="en-US">
                <a:solidFill>
                  <a:srgbClr val="000000"/>
                </a:solidFill>
                <a:latin typeface="Lucida Console" panose="020B0609040504020204" pitchFamily="49" charset="0"/>
              </a:rPr>
              <a:t>datalist</a:t>
            </a:r>
            <a:r>
              <a:rPr lang="en-US" altLang="en-US">
                <a:solidFill>
                  <a:srgbClr val="000000"/>
                </a:solidFill>
              </a:rPr>
              <a:t> element.</a:t>
            </a:r>
          </a:p>
          <a:p>
            <a:pPr eaLnBrk="1" hangingPunct="1"/>
            <a:endParaRPr lang="en-US" altLang="en-US">
              <a:solidFill>
                <a:srgbClr val="000000"/>
              </a:solidFill>
            </a:endParaRPr>
          </a:p>
        </p:txBody>
      </p:sp>
      <p:sp>
        <p:nvSpPr>
          <p:cNvPr id="3" name="Footer Placeholder 2">
            <a:extLst>
              <a:ext uri="{FF2B5EF4-FFF2-40B4-BE49-F238E27FC236}">
                <a16:creationId xmlns:a16="http://schemas.microsoft.com/office/drawing/2014/main" id="{87702555-F97D-FB08-36EF-03EBB550C572}"/>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iw3htp5_03_HTML5_pt2_Page_25">
            <a:extLst>
              <a:ext uri="{FF2B5EF4-FFF2-40B4-BE49-F238E27FC236}">
                <a16:creationId xmlns:a16="http://schemas.microsoft.com/office/drawing/2014/main" id="{830D2692-18CD-F5BF-09E7-027E4AE09EE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E69D691-C5B6-91BD-36C4-9B2B176A3EEE}"/>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iw3htp5_03_HTML5_pt2_Page_26">
            <a:extLst>
              <a:ext uri="{FF2B5EF4-FFF2-40B4-BE49-F238E27FC236}">
                <a16:creationId xmlns:a16="http://schemas.microsoft.com/office/drawing/2014/main" id="{43EDCCDD-4BAE-ED22-6627-02AD8D2FF39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0075B6B-3140-F595-B045-B96821F2DD72}"/>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iw3htp5_03_HTML5_pt2_Page_27">
            <a:extLst>
              <a:ext uri="{FF2B5EF4-FFF2-40B4-BE49-F238E27FC236}">
                <a16:creationId xmlns:a16="http://schemas.microsoft.com/office/drawing/2014/main" id="{CEA18EE8-2932-4B8F-7423-1C60622620D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B9B1BBA-310D-CED5-DF5B-8E2B20BE813E}"/>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FC3E-72E0-5341-C23C-3AACB91EBCFB}"/>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Arial"/>
              </a:rPr>
              <a:t>3.1  </a:t>
            </a:r>
            <a:r>
              <a:rPr lang="en-US">
                <a:solidFill>
                  <a:srgbClr val="3380E6"/>
                </a:solidFill>
                <a:latin typeface="Arial"/>
              </a:rPr>
              <a:t>New HTML5 Form </a:t>
            </a:r>
            <a:r>
              <a:rPr lang="en-US">
                <a:solidFill>
                  <a:srgbClr val="3380E6"/>
                </a:solidFill>
                <a:latin typeface="Lucida Console"/>
              </a:rPr>
              <a:t>input</a:t>
            </a:r>
            <a:r>
              <a:rPr lang="en-US">
                <a:solidFill>
                  <a:srgbClr val="3380E6"/>
                </a:solidFill>
                <a:latin typeface="Arial"/>
              </a:rPr>
              <a:t> Types</a:t>
            </a:r>
          </a:p>
        </p:txBody>
      </p:sp>
      <p:sp>
        <p:nvSpPr>
          <p:cNvPr id="14339" name="Text Placeholder 2">
            <a:extLst>
              <a:ext uri="{FF2B5EF4-FFF2-40B4-BE49-F238E27FC236}">
                <a16:creationId xmlns:a16="http://schemas.microsoft.com/office/drawing/2014/main" id="{8CBBC6E8-6A89-3EBB-8655-AEA8BC4AA738}"/>
              </a:ext>
            </a:extLst>
          </p:cNvPr>
          <p:cNvSpPr>
            <a:spLocks noGrp="1"/>
          </p:cNvSpPr>
          <p:nvPr>
            <p:ph type="body" idx="1"/>
          </p:nvPr>
        </p:nvSpPr>
        <p:spPr/>
        <p:txBody>
          <a:bodyPr/>
          <a:lstStyle/>
          <a:p>
            <a:pPr eaLnBrk="1" hangingPunct="1"/>
            <a:r>
              <a:rPr lang="en-US" altLang="en-US">
                <a:solidFill>
                  <a:srgbClr val="000000"/>
                </a:solidFill>
              </a:rPr>
              <a:t>Figure 3.1 demonstrates HTML5’s new form </a:t>
            </a:r>
            <a:r>
              <a:rPr lang="en-US" altLang="en-US">
                <a:solidFill>
                  <a:srgbClr val="000000"/>
                </a:solidFill>
                <a:latin typeface="Lucida Console" panose="020B0609040504020204" pitchFamily="49" charset="0"/>
              </a:rPr>
              <a:t>input</a:t>
            </a:r>
            <a:r>
              <a:rPr lang="en-US" altLang="en-US">
                <a:solidFill>
                  <a:srgbClr val="000000"/>
                </a:solidFill>
              </a:rPr>
              <a:t> types. </a:t>
            </a:r>
          </a:p>
          <a:p>
            <a:pPr eaLnBrk="1" hangingPunct="1"/>
            <a:r>
              <a:rPr lang="en-US" altLang="en-US">
                <a:solidFill>
                  <a:srgbClr val="000000"/>
                </a:solidFill>
              </a:rPr>
              <a:t>These are not yet universally supported by all browsers. </a:t>
            </a:r>
          </a:p>
        </p:txBody>
      </p:sp>
      <p:sp>
        <p:nvSpPr>
          <p:cNvPr id="3" name="Footer Placeholder 2">
            <a:extLst>
              <a:ext uri="{FF2B5EF4-FFF2-40B4-BE49-F238E27FC236}">
                <a16:creationId xmlns:a16="http://schemas.microsoft.com/office/drawing/2014/main" id="{990A3A8F-EB58-379E-23AB-452EF47ADBD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iw3htp5_03_HTML5_pt2_Page_28">
            <a:extLst>
              <a:ext uri="{FF2B5EF4-FFF2-40B4-BE49-F238E27FC236}">
                <a16:creationId xmlns:a16="http://schemas.microsoft.com/office/drawing/2014/main" id="{489FF43B-8359-4591-C77C-075740B1236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AF7C976-DFAC-3D9F-FADE-C8D4E38F2E55}"/>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iw3htp5_03_HTML5_pt2_Page_29">
            <a:extLst>
              <a:ext uri="{FF2B5EF4-FFF2-40B4-BE49-F238E27FC236}">
                <a16:creationId xmlns:a16="http://schemas.microsoft.com/office/drawing/2014/main" id="{6F3AF7C7-51C8-56D2-39EC-749DC4AAC78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8C328C0-F109-FA8E-8EA8-096CC863C6B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iw3htp5_03_HTML5_pt2_Page_30">
            <a:extLst>
              <a:ext uri="{FF2B5EF4-FFF2-40B4-BE49-F238E27FC236}">
                <a16:creationId xmlns:a16="http://schemas.microsoft.com/office/drawing/2014/main" id="{AFB8F317-371B-53B5-A555-B19FDF1B427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382BEF9-C2AA-48AD-717F-49E6B85F5EA9}"/>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F0AF-6107-B5E2-D991-8789F26CEDE5}"/>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3.2.1 </a:t>
            </a:r>
            <a:r>
              <a:rPr lang="en-US">
                <a:solidFill>
                  <a:srgbClr val="33B38C"/>
                </a:solidFill>
                <a:latin typeface="Lucida Console"/>
              </a:rPr>
              <a:t>input</a:t>
            </a:r>
            <a:r>
              <a:rPr lang="en-US">
                <a:solidFill>
                  <a:srgbClr val="33B38C"/>
                </a:solidFill>
                <a:latin typeface="Goudy Sans Medium"/>
              </a:rPr>
              <a:t> Element </a:t>
            </a:r>
            <a:r>
              <a:rPr lang="en-US">
                <a:solidFill>
                  <a:srgbClr val="33B38C"/>
                </a:solidFill>
                <a:latin typeface="Lucida Console"/>
              </a:rPr>
              <a:t>autocomplete</a:t>
            </a:r>
            <a:r>
              <a:rPr lang="en-US">
                <a:solidFill>
                  <a:srgbClr val="33B38C"/>
                </a:solidFill>
                <a:latin typeface="Goudy Sans Medium"/>
              </a:rPr>
              <a:t> Attribute</a:t>
            </a:r>
          </a:p>
        </p:txBody>
      </p:sp>
      <p:sp>
        <p:nvSpPr>
          <p:cNvPr id="63491" name="Text Placeholder 2">
            <a:extLst>
              <a:ext uri="{FF2B5EF4-FFF2-40B4-BE49-F238E27FC236}">
                <a16:creationId xmlns:a16="http://schemas.microsoft.com/office/drawing/2014/main" id="{2E21EC85-27BC-E758-A013-062EC283386E}"/>
              </a:ext>
            </a:extLst>
          </p:cNvPr>
          <p:cNvSpPr>
            <a:spLocks noGrp="1"/>
          </p:cNvSpPr>
          <p:nvPr>
            <p:ph type="body" idx="1"/>
          </p:nvPr>
        </p:nvSpPr>
        <p:spPr/>
        <p:txBody>
          <a:bodyPr/>
          <a:lstStyle/>
          <a:p>
            <a:pPr eaLnBrk="1" hangingPunct="1">
              <a:lnSpc>
                <a:spcPct val="80000"/>
              </a:lnSpc>
            </a:pPr>
            <a:r>
              <a:rPr lang="en-US" altLang="en-US" sz="2500">
                <a:solidFill>
                  <a:srgbClr val="000000"/>
                </a:solidFill>
              </a:rPr>
              <a:t>The </a:t>
            </a:r>
            <a:r>
              <a:rPr lang="en-US" altLang="en-US" sz="2500">
                <a:solidFill>
                  <a:srgbClr val="0000FF"/>
                </a:solidFill>
              </a:rPr>
              <a:t>autocomplete attribute</a:t>
            </a:r>
            <a:r>
              <a:rPr lang="en-US" altLang="en-US" sz="2500">
                <a:solidFill>
                  <a:srgbClr val="000000"/>
                </a:solidFill>
              </a:rPr>
              <a:t> can be used on </a:t>
            </a:r>
            <a:r>
              <a:rPr lang="en-US" altLang="en-US" sz="2500">
                <a:solidFill>
                  <a:srgbClr val="000000"/>
                </a:solidFill>
                <a:latin typeface="Lucida Console" panose="020B0609040504020204" pitchFamily="49" charset="0"/>
              </a:rPr>
              <a:t>input</a:t>
            </a:r>
            <a:r>
              <a:rPr lang="en-US" altLang="en-US" sz="2500">
                <a:solidFill>
                  <a:srgbClr val="000000"/>
                </a:solidFill>
              </a:rPr>
              <a:t> types to automatically fill in the user’s information based on previous input—such as name, address or e-mail. </a:t>
            </a:r>
          </a:p>
          <a:p>
            <a:pPr eaLnBrk="1" hangingPunct="1">
              <a:lnSpc>
                <a:spcPct val="80000"/>
              </a:lnSpc>
            </a:pPr>
            <a:r>
              <a:rPr lang="en-US" altLang="en-US" sz="2500">
                <a:solidFill>
                  <a:srgbClr val="000000"/>
                </a:solidFill>
              </a:rPr>
              <a:t>You can enable </a:t>
            </a:r>
            <a:r>
              <a:rPr lang="en-US" altLang="en-US" sz="2500">
                <a:solidFill>
                  <a:srgbClr val="000000"/>
                </a:solidFill>
                <a:latin typeface="Lucida Console" panose="020B0609040504020204" pitchFamily="49" charset="0"/>
              </a:rPr>
              <a:t>autocomplete</a:t>
            </a:r>
            <a:r>
              <a:rPr lang="en-US" altLang="en-US" sz="2500">
                <a:solidFill>
                  <a:srgbClr val="000000"/>
                </a:solidFill>
              </a:rPr>
              <a:t> for an entire form or just for specific elements. </a:t>
            </a:r>
          </a:p>
          <a:p>
            <a:pPr eaLnBrk="1" hangingPunct="1">
              <a:lnSpc>
                <a:spcPct val="80000"/>
              </a:lnSpc>
            </a:pPr>
            <a:r>
              <a:rPr lang="en-US" altLang="en-US" sz="2500">
                <a:solidFill>
                  <a:srgbClr val="000000"/>
                </a:solidFill>
              </a:rPr>
              <a:t>For example, an online order form might set </a:t>
            </a:r>
            <a:r>
              <a:rPr lang="en-US" altLang="en-US" sz="2500">
                <a:solidFill>
                  <a:srgbClr val="000000"/>
                </a:solidFill>
                <a:latin typeface="Lucida Console" panose="020B0609040504020204" pitchFamily="49" charset="0"/>
              </a:rPr>
              <a:t>automcomplete</a:t>
            </a:r>
            <a:r>
              <a:rPr lang="en-US" altLang="en-US" sz="2500">
                <a:solidFill>
                  <a:srgbClr val="000000"/>
                </a:solidFill>
              </a:rPr>
              <a:t> </a:t>
            </a:r>
            <a:r>
              <a:rPr lang="en-US" altLang="en-US" sz="2500">
                <a:solidFill>
                  <a:srgbClr val="000000"/>
                </a:solidFill>
                <a:latin typeface="Lucida Console" panose="020B0609040504020204" pitchFamily="49" charset="0"/>
              </a:rPr>
              <a:t>=</a:t>
            </a:r>
            <a:r>
              <a:rPr lang="en-US" altLang="en-US" sz="2500">
                <a:solidFill>
                  <a:srgbClr val="000000"/>
                </a:solidFill>
              </a:rPr>
              <a:t> </a:t>
            </a:r>
            <a:r>
              <a:rPr lang="en-US" altLang="en-US" sz="2500">
                <a:solidFill>
                  <a:srgbClr val="000000"/>
                </a:solidFill>
                <a:latin typeface="Lucida Console" panose="020B0609040504020204" pitchFamily="49" charset="0"/>
              </a:rPr>
              <a:t>"on"</a:t>
            </a:r>
            <a:r>
              <a:rPr lang="en-US" altLang="en-US" sz="2500">
                <a:solidFill>
                  <a:srgbClr val="000000"/>
                </a:solidFill>
              </a:rPr>
              <a:t> for the name and address </a:t>
            </a:r>
            <a:r>
              <a:rPr lang="en-US" altLang="en-US" sz="2500">
                <a:solidFill>
                  <a:srgbClr val="000000"/>
                </a:solidFill>
                <a:latin typeface="Lucida Console" panose="020B0609040504020204" pitchFamily="49" charset="0"/>
              </a:rPr>
              <a:t>input</a:t>
            </a:r>
            <a:r>
              <a:rPr lang="en-US" altLang="en-US" sz="2500">
                <a:solidFill>
                  <a:srgbClr val="000000"/>
                </a:solidFill>
              </a:rPr>
              <a:t>s and set </a:t>
            </a:r>
            <a:r>
              <a:rPr lang="en-US" altLang="en-US" sz="2500">
                <a:solidFill>
                  <a:srgbClr val="000000"/>
                </a:solidFill>
                <a:latin typeface="Lucida Console" panose="020B0609040504020204" pitchFamily="49" charset="0"/>
              </a:rPr>
              <a:t>autocomplete</a:t>
            </a:r>
            <a:r>
              <a:rPr lang="en-US" altLang="en-US" sz="2500">
                <a:solidFill>
                  <a:srgbClr val="000000"/>
                </a:solidFill>
              </a:rPr>
              <a:t> </a:t>
            </a:r>
            <a:r>
              <a:rPr lang="en-US" altLang="en-US" sz="2500">
                <a:solidFill>
                  <a:srgbClr val="000000"/>
                </a:solidFill>
                <a:latin typeface="Lucida Console" panose="020B0609040504020204" pitchFamily="49" charset="0"/>
              </a:rPr>
              <a:t>=</a:t>
            </a:r>
            <a:r>
              <a:rPr lang="en-US" altLang="en-US" sz="2500">
                <a:solidFill>
                  <a:srgbClr val="000000"/>
                </a:solidFill>
              </a:rPr>
              <a:t> </a:t>
            </a:r>
            <a:r>
              <a:rPr lang="en-US" altLang="en-US" sz="2500">
                <a:solidFill>
                  <a:srgbClr val="000000"/>
                </a:solidFill>
                <a:latin typeface="Lucida Console" panose="020B0609040504020204" pitchFamily="49" charset="0"/>
              </a:rPr>
              <a:t>"off"</a:t>
            </a:r>
            <a:r>
              <a:rPr lang="en-US" altLang="en-US" sz="2500">
                <a:solidFill>
                  <a:srgbClr val="000000"/>
                </a:solidFill>
              </a:rPr>
              <a:t> for the credit card and password </a:t>
            </a:r>
            <a:r>
              <a:rPr lang="en-US" altLang="en-US" sz="2500">
                <a:solidFill>
                  <a:srgbClr val="000000"/>
                </a:solidFill>
                <a:latin typeface="Lucida Console" panose="020B0609040504020204" pitchFamily="49" charset="0"/>
              </a:rPr>
              <a:t>input</a:t>
            </a:r>
            <a:r>
              <a:rPr lang="en-US" altLang="en-US" sz="2500">
                <a:solidFill>
                  <a:srgbClr val="000000"/>
                </a:solidFill>
              </a:rPr>
              <a:t>s for security purposes.</a:t>
            </a:r>
          </a:p>
          <a:p>
            <a:pPr eaLnBrk="1" hangingPunct="1">
              <a:lnSpc>
                <a:spcPct val="80000"/>
              </a:lnSpc>
            </a:pPr>
            <a:endParaRPr lang="en-US" altLang="en-US" sz="2500">
              <a:solidFill>
                <a:srgbClr val="000000"/>
              </a:solidFill>
            </a:endParaRPr>
          </a:p>
        </p:txBody>
      </p:sp>
      <p:sp>
        <p:nvSpPr>
          <p:cNvPr id="4" name="Footer Placeholder 3">
            <a:extLst>
              <a:ext uri="{FF2B5EF4-FFF2-40B4-BE49-F238E27FC236}">
                <a16:creationId xmlns:a16="http://schemas.microsoft.com/office/drawing/2014/main" id="{7277D88E-08F6-F005-9A04-94DEA804EE80}"/>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iw3htp5_03_HTML5_pt2_Page_31">
            <a:extLst>
              <a:ext uri="{FF2B5EF4-FFF2-40B4-BE49-F238E27FC236}">
                <a16:creationId xmlns:a16="http://schemas.microsoft.com/office/drawing/2014/main" id="{B5AA0BE2-AAF8-B2A0-40E7-87299E11EAE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C82A7AD-1B31-168F-7164-1F1A00050F01}"/>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004A-B594-6131-EF40-90C8966D958A}"/>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3.2.2 </a:t>
            </a:r>
            <a:r>
              <a:rPr lang="en-US">
                <a:solidFill>
                  <a:srgbClr val="33B38C"/>
                </a:solidFill>
                <a:latin typeface="Lucida Console"/>
              </a:rPr>
              <a:t>datalist</a:t>
            </a:r>
            <a:r>
              <a:rPr lang="en-US">
                <a:solidFill>
                  <a:srgbClr val="33B38C"/>
                </a:solidFill>
                <a:latin typeface="Goudy Sans Medium"/>
              </a:rPr>
              <a:t> Element</a:t>
            </a:r>
          </a:p>
        </p:txBody>
      </p:sp>
      <p:sp>
        <p:nvSpPr>
          <p:cNvPr id="65539" name="Text Placeholder 2">
            <a:extLst>
              <a:ext uri="{FF2B5EF4-FFF2-40B4-BE49-F238E27FC236}">
                <a16:creationId xmlns:a16="http://schemas.microsoft.com/office/drawing/2014/main" id="{8CE7B191-4739-425E-10B5-67634C1C4B9D}"/>
              </a:ext>
            </a:extLst>
          </p:cNvPr>
          <p:cNvSpPr>
            <a:spLocks noGrp="1"/>
          </p:cNvSpPr>
          <p:nvPr>
            <p:ph type="body" idx="1"/>
          </p:nvPr>
        </p:nvSpPr>
        <p:spPr/>
        <p:txBody>
          <a:bodyPr/>
          <a:lstStyle/>
          <a:p>
            <a:pPr eaLnBrk="1" hangingPunct="1">
              <a:lnSpc>
                <a:spcPct val="80000"/>
              </a:lnSpc>
            </a:pPr>
            <a:r>
              <a:rPr lang="en-US" altLang="en-US" sz="1900">
                <a:solidFill>
                  <a:srgbClr val="000000"/>
                </a:solidFill>
              </a:rPr>
              <a:t>The </a:t>
            </a:r>
            <a:r>
              <a:rPr lang="en-US" altLang="en-US" sz="1900">
                <a:solidFill>
                  <a:srgbClr val="0000FF"/>
                </a:solidFill>
              </a:rPr>
              <a:t>datalist element</a:t>
            </a:r>
            <a:r>
              <a:rPr lang="en-US" altLang="en-US" sz="1900">
                <a:solidFill>
                  <a:srgbClr val="000000"/>
                </a:solidFill>
              </a:rPr>
              <a:t> provides input options for a </a:t>
            </a:r>
            <a:r>
              <a:rPr lang="en-US" altLang="en-US" sz="1900">
                <a:solidFill>
                  <a:srgbClr val="000000"/>
                </a:solidFill>
                <a:latin typeface="Lucida Console" panose="020B0609040504020204" pitchFamily="49" charset="0"/>
              </a:rPr>
              <a:t>text</a:t>
            </a:r>
            <a:r>
              <a:rPr lang="en-US" altLang="en-US" sz="1900">
                <a:solidFill>
                  <a:srgbClr val="000000"/>
                </a:solidFill>
              </a:rPr>
              <a:t> </a:t>
            </a:r>
            <a:r>
              <a:rPr lang="en-US" altLang="en-US" sz="1900">
                <a:solidFill>
                  <a:srgbClr val="000000"/>
                </a:solidFill>
                <a:latin typeface="Lucida Console" panose="020B0609040504020204" pitchFamily="49" charset="0"/>
              </a:rPr>
              <a:t>input</a:t>
            </a:r>
            <a:r>
              <a:rPr lang="en-US" altLang="en-US" sz="1900">
                <a:solidFill>
                  <a:srgbClr val="000000"/>
                </a:solidFill>
              </a:rPr>
              <a:t> element. </a:t>
            </a:r>
          </a:p>
          <a:p>
            <a:pPr eaLnBrk="1" hangingPunct="1">
              <a:lnSpc>
                <a:spcPct val="80000"/>
              </a:lnSpc>
            </a:pPr>
            <a:r>
              <a:rPr lang="en-US" altLang="en-US" sz="1900">
                <a:solidFill>
                  <a:srgbClr val="000000"/>
                </a:solidFill>
              </a:rPr>
              <a:t>At the time of this writing, </a:t>
            </a:r>
            <a:r>
              <a:rPr lang="en-US" altLang="en-US" sz="1900">
                <a:solidFill>
                  <a:srgbClr val="000000"/>
                </a:solidFill>
                <a:latin typeface="Lucida Console" panose="020B0609040504020204" pitchFamily="49" charset="0"/>
              </a:rPr>
              <a:t>datalist</a:t>
            </a:r>
            <a:r>
              <a:rPr lang="en-US" altLang="en-US" sz="1900">
                <a:solidFill>
                  <a:srgbClr val="000000"/>
                </a:solidFill>
              </a:rPr>
              <a:t> support varies by browser. </a:t>
            </a:r>
          </a:p>
          <a:p>
            <a:pPr eaLnBrk="1" hangingPunct="1">
              <a:lnSpc>
                <a:spcPct val="80000"/>
              </a:lnSpc>
            </a:pPr>
            <a:r>
              <a:rPr lang="en-US" altLang="en-US" sz="1900">
                <a:solidFill>
                  <a:srgbClr val="000000"/>
                </a:solidFill>
              </a:rPr>
              <a:t>In this example, we use a </a:t>
            </a:r>
            <a:r>
              <a:rPr lang="en-US" altLang="en-US" sz="1900">
                <a:solidFill>
                  <a:srgbClr val="000000"/>
                </a:solidFill>
                <a:latin typeface="Lucida Console" panose="020B0609040504020204" pitchFamily="49" charset="0"/>
              </a:rPr>
              <a:t>datalist</a:t>
            </a:r>
            <a:r>
              <a:rPr lang="en-US" altLang="en-US" sz="1900">
                <a:solidFill>
                  <a:srgbClr val="000000"/>
                </a:solidFill>
              </a:rPr>
              <a:t> element to obtain the user’s birth month. </a:t>
            </a:r>
          </a:p>
          <a:p>
            <a:pPr eaLnBrk="1" hangingPunct="1">
              <a:lnSpc>
                <a:spcPct val="80000"/>
              </a:lnSpc>
            </a:pPr>
            <a:r>
              <a:rPr lang="en-US" altLang="en-US" sz="1900">
                <a:solidFill>
                  <a:srgbClr val="000000"/>
                </a:solidFill>
              </a:rPr>
              <a:t>Using Opera, when the user clicks in the text field, a drop-down list of the months of the year appears. If the user types </a:t>
            </a:r>
            <a:r>
              <a:rPr lang="en-US" altLang="en-US" sz="1900">
                <a:solidFill>
                  <a:srgbClr val="000000"/>
                </a:solidFill>
                <a:latin typeface="Lucida Console" panose="020B0609040504020204" pitchFamily="49" charset="0"/>
              </a:rPr>
              <a:t>"M"</a:t>
            </a:r>
            <a:r>
              <a:rPr lang="en-US" altLang="en-US" sz="1900">
                <a:solidFill>
                  <a:srgbClr val="000000"/>
                </a:solidFill>
              </a:rPr>
              <a:t> in the text field, the list on months is narrowed to March and May. </a:t>
            </a:r>
          </a:p>
          <a:p>
            <a:pPr eaLnBrk="1" hangingPunct="1">
              <a:lnSpc>
                <a:spcPct val="80000"/>
              </a:lnSpc>
            </a:pPr>
            <a:r>
              <a:rPr lang="en-US" altLang="en-US" sz="1900">
                <a:solidFill>
                  <a:srgbClr val="000000"/>
                </a:solidFill>
              </a:rPr>
              <a:t>When using Firefox, the drop-down list of months appears only after the user begins typing in the text field. If the user types </a:t>
            </a:r>
            <a:r>
              <a:rPr lang="en-US" altLang="en-US" sz="1900">
                <a:solidFill>
                  <a:srgbClr val="000000"/>
                </a:solidFill>
                <a:latin typeface="Lucida Console" panose="020B0609040504020204" pitchFamily="49" charset="0"/>
              </a:rPr>
              <a:t>"M"</a:t>
            </a:r>
            <a:r>
              <a:rPr lang="en-US" altLang="en-US" sz="1900">
                <a:solidFill>
                  <a:srgbClr val="000000"/>
                </a:solidFill>
              </a:rPr>
              <a:t>, all months containing the letter </a:t>
            </a:r>
            <a:r>
              <a:rPr lang="en-US" altLang="en-US" sz="1900">
                <a:solidFill>
                  <a:srgbClr val="000000"/>
                </a:solidFill>
                <a:latin typeface="Lucida Console" panose="020B0609040504020204" pitchFamily="49" charset="0"/>
              </a:rPr>
              <a:t>"M"</a:t>
            </a:r>
            <a:r>
              <a:rPr lang="en-US" altLang="en-US" sz="1900">
                <a:solidFill>
                  <a:srgbClr val="000000"/>
                </a:solidFill>
              </a:rPr>
              <a:t> or </a:t>
            </a:r>
            <a:r>
              <a:rPr lang="en-US" altLang="en-US" sz="1900">
                <a:solidFill>
                  <a:srgbClr val="000000"/>
                </a:solidFill>
                <a:latin typeface="Lucida Console" panose="020B0609040504020204" pitchFamily="49" charset="0"/>
              </a:rPr>
              <a:t>"m"</a:t>
            </a:r>
            <a:r>
              <a:rPr lang="en-US" altLang="en-US" sz="1900">
                <a:solidFill>
                  <a:srgbClr val="000000"/>
                </a:solidFill>
              </a:rPr>
              <a:t> appear in the drop-down list—March, May, September, November and December.</a:t>
            </a:r>
          </a:p>
        </p:txBody>
      </p:sp>
      <p:sp>
        <p:nvSpPr>
          <p:cNvPr id="4" name="Footer Placeholder 3">
            <a:extLst>
              <a:ext uri="{FF2B5EF4-FFF2-40B4-BE49-F238E27FC236}">
                <a16:creationId xmlns:a16="http://schemas.microsoft.com/office/drawing/2014/main" id="{5518E7E4-389A-092B-AB22-290E805DADF1}"/>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54B7E-27C5-9CB7-2E90-FFBE6EEE64B2}"/>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Arial"/>
              </a:rPr>
              <a:t>3.3  </a:t>
            </a:r>
            <a:r>
              <a:rPr lang="en-US">
                <a:solidFill>
                  <a:srgbClr val="3380E6"/>
                </a:solidFill>
                <a:latin typeface="Arial"/>
              </a:rPr>
              <a:t>Page-Structure Elements</a:t>
            </a:r>
          </a:p>
        </p:txBody>
      </p:sp>
      <p:sp>
        <p:nvSpPr>
          <p:cNvPr id="66563" name="Text Placeholder 2">
            <a:extLst>
              <a:ext uri="{FF2B5EF4-FFF2-40B4-BE49-F238E27FC236}">
                <a16:creationId xmlns:a16="http://schemas.microsoft.com/office/drawing/2014/main" id="{5C4CE5DE-9076-1E2B-5CBA-FE98C7876DDA}"/>
              </a:ext>
            </a:extLst>
          </p:cNvPr>
          <p:cNvSpPr>
            <a:spLocks noGrp="1"/>
          </p:cNvSpPr>
          <p:nvPr>
            <p:ph type="body" idx="1"/>
          </p:nvPr>
        </p:nvSpPr>
        <p:spPr/>
        <p:txBody>
          <a:bodyPr/>
          <a:lstStyle/>
          <a:p>
            <a:pPr eaLnBrk="1" hangingPunct="1"/>
            <a:r>
              <a:rPr lang="en-US" altLang="en-US">
                <a:solidFill>
                  <a:srgbClr val="000000"/>
                </a:solidFill>
              </a:rPr>
              <a:t>HTML5 introduces several new page-structure elements (Fig. 3.18) that meaningfully identify areas of the page as headers, footers, articles, navigation areas, asides, figures and more.</a:t>
            </a:r>
          </a:p>
          <a:p>
            <a:pPr eaLnBrk="1" hangingPunct="1"/>
            <a:r>
              <a:rPr lang="en-US" altLang="en-US">
                <a:solidFill>
                  <a:srgbClr val="000000"/>
                </a:solidFill>
              </a:rPr>
              <a:t> </a:t>
            </a:r>
          </a:p>
        </p:txBody>
      </p:sp>
      <p:sp>
        <p:nvSpPr>
          <p:cNvPr id="3" name="Footer Placeholder 2">
            <a:extLst>
              <a:ext uri="{FF2B5EF4-FFF2-40B4-BE49-F238E27FC236}">
                <a16:creationId xmlns:a16="http://schemas.microsoft.com/office/drawing/2014/main" id="{85871D40-5E09-F44E-D201-36BF89368A9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iw3htp5_03_HTML5_pt2_Page_32">
            <a:extLst>
              <a:ext uri="{FF2B5EF4-FFF2-40B4-BE49-F238E27FC236}">
                <a16:creationId xmlns:a16="http://schemas.microsoft.com/office/drawing/2014/main" id="{02D09487-C196-5401-813C-15C6238423D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1DEAC84-3A18-CAF0-3F4F-6467F529334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iw3htp5_03_HTML5_pt2_Page_33">
            <a:extLst>
              <a:ext uri="{FF2B5EF4-FFF2-40B4-BE49-F238E27FC236}">
                <a16:creationId xmlns:a16="http://schemas.microsoft.com/office/drawing/2014/main" id="{D99AA337-7656-63CA-3B54-EF279CA5221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35836CE-38E9-88EE-D65F-9038B8D2B769}"/>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iw3htp5_03_HTML5_pt2_Page_34">
            <a:extLst>
              <a:ext uri="{FF2B5EF4-FFF2-40B4-BE49-F238E27FC236}">
                <a16:creationId xmlns:a16="http://schemas.microsoft.com/office/drawing/2014/main" id="{0102754F-962D-6493-5390-24910BAFD1A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3CD317E-67F0-CD15-E848-C994CFD4529F}"/>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iw3htp5_03_HTML5_pt2_Page_05">
            <a:extLst>
              <a:ext uri="{FF2B5EF4-FFF2-40B4-BE49-F238E27FC236}">
                <a16:creationId xmlns:a16="http://schemas.microsoft.com/office/drawing/2014/main" id="{C20B90BA-DA66-C65E-E8B9-8C51C0EC86D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803FC15-BAB4-C1C5-7DE1-4BA99D435FED}"/>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iw3htp5_03_HTML5_pt2_Page_35">
            <a:extLst>
              <a:ext uri="{FF2B5EF4-FFF2-40B4-BE49-F238E27FC236}">
                <a16:creationId xmlns:a16="http://schemas.microsoft.com/office/drawing/2014/main" id="{610AB77A-2CB4-07BC-94CD-33A536B0D60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5774CCA-6634-E43D-2E9C-3CDC594CE80B}"/>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iw3htp5_03_HTML5_pt2_Page_36">
            <a:extLst>
              <a:ext uri="{FF2B5EF4-FFF2-40B4-BE49-F238E27FC236}">
                <a16:creationId xmlns:a16="http://schemas.microsoft.com/office/drawing/2014/main" id="{23B5382C-8C23-E54A-AEBE-90CC8DB1B63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67ED958-9345-2D5D-CBFD-540B5CF1A508}"/>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iw3htp5_03_HTML5_pt2_Page_37">
            <a:extLst>
              <a:ext uri="{FF2B5EF4-FFF2-40B4-BE49-F238E27FC236}">
                <a16:creationId xmlns:a16="http://schemas.microsoft.com/office/drawing/2014/main" id="{19E2DF19-F300-A57B-0B0A-C78492158BF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591AB6D-39AB-4F16-7B40-36E36F36D0CC}"/>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iw3htp5_03_HTML5_pt2_Page_38">
            <a:extLst>
              <a:ext uri="{FF2B5EF4-FFF2-40B4-BE49-F238E27FC236}">
                <a16:creationId xmlns:a16="http://schemas.microsoft.com/office/drawing/2014/main" id="{0CA09216-E425-CCB6-E9ED-3E7FCF8F199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B401B23-0ADB-3B5A-D2AD-13D27B648E0A}"/>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iw3htp5_03_HTML5_pt2_Page_39">
            <a:extLst>
              <a:ext uri="{FF2B5EF4-FFF2-40B4-BE49-F238E27FC236}">
                <a16:creationId xmlns:a16="http://schemas.microsoft.com/office/drawing/2014/main" id="{DC1F1060-80B0-C54F-FF5A-21AE4DE2D18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5174A2C-8F53-5E08-B1D8-8F3C0D6E60D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iw3htp5_03_HTML5_pt2_Page_40">
            <a:extLst>
              <a:ext uri="{FF2B5EF4-FFF2-40B4-BE49-F238E27FC236}">
                <a16:creationId xmlns:a16="http://schemas.microsoft.com/office/drawing/2014/main" id="{A0700951-10DF-052E-AB3E-294BEB41B1F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1F36761-20D4-8464-2185-1ED929820AC3}"/>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iw3htp5_03_HTML5_pt2_Page_41">
            <a:extLst>
              <a:ext uri="{FF2B5EF4-FFF2-40B4-BE49-F238E27FC236}">
                <a16:creationId xmlns:a16="http://schemas.microsoft.com/office/drawing/2014/main" id="{DB3D191C-1FCA-CB88-A3C5-1B0A61513E3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704EA05-B7E1-6D68-1CB3-97596D66070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iw3htp5_03_HTML5_pt2_Page_42">
            <a:extLst>
              <a:ext uri="{FF2B5EF4-FFF2-40B4-BE49-F238E27FC236}">
                <a16:creationId xmlns:a16="http://schemas.microsoft.com/office/drawing/2014/main" id="{34C4BFAA-EC58-D6DE-6EA2-458D59E13E9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6B848B3-EDAF-41A1-3B92-2C495F398F9C}"/>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iw3htp5_03_HTML5_pt2_Page_43">
            <a:extLst>
              <a:ext uri="{FF2B5EF4-FFF2-40B4-BE49-F238E27FC236}">
                <a16:creationId xmlns:a16="http://schemas.microsoft.com/office/drawing/2014/main" id="{75DB045C-7572-211C-CF1D-C6FD2BC8E6B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82D5C2A-F490-3F35-B821-8B4939DBCB7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iw3htp5_03_HTML5_pt2_Page_44">
            <a:extLst>
              <a:ext uri="{FF2B5EF4-FFF2-40B4-BE49-F238E27FC236}">
                <a16:creationId xmlns:a16="http://schemas.microsoft.com/office/drawing/2014/main" id="{6FFD9D8A-1D35-AF31-5F0B-718EAC569ED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AD9EF1D-680F-F7A3-08A0-A98B0084C4B7}"/>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iw3htp5_03_HTML5_pt2_Page_06">
            <a:extLst>
              <a:ext uri="{FF2B5EF4-FFF2-40B4-BE49-F238E27FC236}">
                <a16:creationId xmlns:a16="http://schemas.microsoft.com/office/drawing/2014/main" id="{236A43C0-6155-6A4E-3E2D-6214B81546F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888722B-2766-2123-1AFA-42D77CA02137}"/>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E470-4401-CC10-C55B-220D7D6E6788}"/>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3.3.1 </a:t>
            </a:r>
            <a:r>
              <a:rPr lang="en-US">
                <a:solidFill>
                  <a:srgbClr val="33B38C"/>
                </a:solidFill>
                <a:latin typeface="Lucida Console"/>
              </a:rPr>
              <a:t>header</a:t>
            </a:r>
            <a:r>
              <a:rPr lang="en-US">
                <a:solidFill>
                  <a:srgbClr val="33B38C"/>
                </a:solidFill>
                <a:latin typeface="Goudy Sans Medium"/>
              </a:rPr>
              <a:t> Element</a:t>
            </a:r>
          </a:p>
        </p:txBody>
      </p:sp>
      <p:sp>
        <p:nvSpPr>
          <p:cNvPr id="79875" name="Text Placeholder 2">
            <a:extLst>
              <a:ext uri="{FF2B5EF4-FFF2-40B4-BE49-F238E27FC236}">
                <a16:creationId xmlns:a16="http://schemas.microsoft.com/office/drawing/2014/main" id="{F0AC8519-72B4-109F-4265-81AA169D1754}"/>
              </a:ext>
            </a:extLst>
          </p:cNvPr>
          <p:cNvSpPr>
            <a:spLocks noGrp="1"/>
          </p:cNvSpPr>
          <p:nvPr>
            <p:ph type="body" idx="1"/>
          </p:nvPr>
        </p:nvSpPr>
        <p:spPr/>
        <p:txBody>
          <a:bodyPr/>
          <a:lstStyle/>
          <a:p>
            <a:pPr eaLnBrk="1" hangingPunct="1">
              <a:lnSpc>
                <a:spcPct val="90000"/>
              </a:lnSpc>
              <a:defRPr/>
            </a:pPr>
            <a:r>
              <a:rPr lang="en-US" sz="2500" dirty="0">
                <a:solidFill>
                  <a:srgbClr val="000000"/>
                </a:solidFill>
              </a:rPr>
              <a:t>The </a:t>
            </a:r>
            <a:r>
              <a:rPr lang="en-US" sz="2500" dirty="0">
                <a:solidFill>
                  <a:srgbClr val="0000FF"/>
                </a:solidFill>
              </a:rPr>
              <a:t>header element</a:t>
            </a:r>
            <a:r>
              <a:rPr lang="en-US" sz="2500" dirty="0">
                <a:solidFill>
                  <a:srgbClr val="000000"/>
                </a:solidFill>
              </a:rPr>
              <a:t> creates a header for this page that contains both text and graphics.</a:t>
            </a:r>
          </a:p>
          <a:p>
            <a:pPr eaLnBrk="1" hangingPunct="1">
              <a:lnSpc>
                <a:spcPct val="90000"/>
              </a:lnSpc>
              <a:defRPr/>
            </a:pPr>
            <a:r>
              <a:rPr lang="en-US" sz="2500" dirty="0">
                <a:solidFill>
                  <a:srgbClr val="000000"/>
                </a:solidFill>
              </a:rPr>
              <a:t>The </a:t>
            </a:r>
            <a:r>
              <a:rPr lang="en-US" sz="2500" dirty="0">
                <a:solidFill>
                  <a:srgbClr val="000000"/>
                </a:solidFill>
                <a:latin typeface="Lucida Console" pitchFamily="49" charset="0"/>
              </a:rPr>
              <a:t>header</a:t>
            </a:r>
            <a:r>
              <a:rPr lang="en-US" sz="2500" dirty="0">
                <a:solidFill>
                  <a:srgbClr val="000000"/>
                </a:solidFill>
              </a:rPr>
              <a:t> element can be used multiple times on a page and can include HTML headings (</a:t>
            </a:r>
            <a:r>
              <a:rPr lang="en-US" sz="2500" dirty="0">
                <a:solidFill>
                  <a:srgbClr val="000000"/>
                </a:solidFill>
                <a:latin typeface="Lucida Console" pitchFamily="49" charset="0"/>
              </a:rPr>
              <a:t>&lt;h1&gt;</a:t>
            </a:r>
            <a:r>
              <a:rPr lang="en-US" sz="2500" dirty="0">
                <a:solidFill>
                  <a:srgbClr val="000000"/>
                </a:solidFill>
              </a:rPr>
              <a:t> through </a:t>
            </a:r>
            <a:r>
              <a:rPr lang="en-US" sz="2500" dirty="0">
                <a:solidFill>
                  <a:srgbClr val="000000"/>
                </a:solidFill>
                <a:latin typeface="Lucida Console" pitchFamily="49" charset="0"/>
              </a:rPr>
              <a:t>&lt;h6&gt;</a:t>
            </a:r>
            <a:r>
              <a:rPr lang="en-US" sz="2500" dirty="0">
                <a:solidFill>
                  <a:srgbClr val="000000"/>
                </a:solidFill>
              </a:rPr>
              <a:t>), navigation, images and logos and more. </a:t>
            </a:r>
          </a:p>
          <a:p>
            <a:pPr marL="109537" indent="0" eaLnBrk="1" hangingPunct="1">
              <a:lnSpc>
                <a:spcPct val="90000"/>
              </a:lnSpc>
              <a:buFont typeface="Wingdings 3" panose="05040102010807070707" pitchFamily="18" charset="2"/>
              <a:buNone/>
              <a:defRPr/>
            </a:pPr>
            <a:r>
              <a:rPr lang="en-US" sz="2500" b="1" i="1" dirty="0">
                <a:solidFill>
                  <a:srgbClr val="000000"/>
                </a:solidFill>
                <a:latin typeface="Lucida Console" pitchFamily="49" charset="0"/>
              </a:rPr>
              <a:t>time</a:t>
            </a:r>
            <a:r>
              <a:rPr lang="en-US" sz="2500" b="1" i="1" dirty="0">
                <a:solidFill>
                  <a:srgbClr val="000000"/>
                </a:solidFill>
                <a:latin typeface="AGaramond" pitchFamily="18" charset="0"/>
              </a:rPr>
              <a:t> Element</a:t>
            </a:r>
          </a:p>
          <a:p>
            <a:pPr eaLnBrk="1" hangingPunct="1">
              <a:lnSpc>
                <a:spcPct val="90000"/>
              </a:lnSpc>
              <a:defRPr/>
            </a:pPr>
            <a:r>
              <a:rPr lang="en-US" sz="2500" dirty="0">
                <a:solidFill>
                  <a:srgbClr val="000000"/>
                </a:solidFill>
              </a:rPr>
              <a:t>The </a:t>
            </a:r>
            <a:r>
              <a:rPr lang="en-US" sz="2500" dirty="0">
                <a:solidFill>
                  <a:srgbClr val="0000FF"/>
                </a:solidFill>
              </a:rPr>
              <a:t>time element</a:t>
            </a:r>
            <a:r>
              <a:rPr lang="en-US" sz="2500" dirty="0">
                <a:solidFill>
                  <a:srgbClr val="000000"/>
                </a:solidFill>
              </a:rPr>
              <a:t>, which does not need to be enclosed in a </a:t>
            </a:r>
            <a:r>
              <a:rPr lang="en-US" sz="2500" dirty="0">
                <a:solidFill>
                  <a:srgbClr val="000000"/>
                </a:solidFill>
                <a:latin typeface="Lucida Console" pitchFamily="49" charset="0"/>
              </a:rPr>
              <a:t>header</a:t>
            </a:r>
            <a:r>
              <a:rPr lang="en-US" sz="2500" dirty="0">
                <a:solidFill>
                  <a:srgbClr val="000000"/>
                </a:solidFill>
              </a:rPr>
              <a:t>, enables you to identify a date (as we do here), a time or both. </a:t>
            </a:r>
          </a:p>
        </p:txBody>
      </p:sp>
      <p:sp>
        <p:nvSpPr>
          <p:cNvPr id="4" name="Footer Placeholder 3">
            <a:extLst>
              <a:ext uri="{FF2B5EF4-FFF2-40B4-BE49-F238E27FC236}">
                <a16:creationId xmlns:a16="http://schemas.microsoft.com/office/drawing/2014/main" id="{B3C68E49-4DEA-02AF-9A44-50C738C99973}"/>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997C-9EC3-FBF8-12EC-5810A8CEB0D2}"/>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3.3.2 </a:t>
            </a:r>
            <a:r>
              <a:rPr lang="en-US">
                <a:solidFill>
                  <a:srgbClr val="33B38C"/>
                </a:solidFill>
                <a:latin typeface="Lucida Console"/>
              </a:rPr>
              <a:t>nav</a:t>
            </a:r>
            <a:r>
              <a:rPr lang="en-US">
                <a:solidFill>
                  <a:srgbClr val="33B38C"/>
                </a:solidFill>
                <a:latin typeface="Goudy Sans Medium"/>
              </a:rPr>
              <a:t> Element</a:t>
            </a:r>
          </a:p>
        </p:txBody>
      </p:sp>
      <p:sp>
        <p:nvSpPr>
          <p:cNvPr id="81923" name="Text Placeholder 2">
            <a:extLst>
              <a:ext uri="{FF2B5EF4-FFF2-40B4-BE49-F238E27FC236}">
                <a16:creationId xmlns:a16="http://schemas.microsoft.com/office/drawing/2014/main" id="{8AEE62EC-6682-7B63-4EFF-9B1009B75F35}"/>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nav element</a:t>
            </a:r>
            <a:r>
              <a:rPr lang="en-US" altLang="en-US">
                <a:solidFill>
                  <a:srgbClr val="000000"/>
                </a:solidFill>
              </a:rPr>
              <a:t> groups navigation links. </a:t>
            </a:r>
          </a:p>
          <a:p>
            <a:pPr eaLnBrk="1" hangingPunct="1"/>
            <a:r>
              <a:rPr lang="en-US" altLang="en-US">
                <a:solidFill>
                  <a:srgbClr val="000000"/>
                </a:solidFill>
              </a:rPr>
              <a:t>In this example, we used the heading </a:t>
            </a:r>
            <a:r>
              <a:rPr lang="en-US" altLang="en-US">
                <a:solidFill>
                  <a:srgbClr val="000000"/>
                </a:solidFill>
                <a:latin typeface="Arial" panose="020B0604020202020204" pitchFamily="34" charset="0"/>
              </a:rPr>
              <a:t>Recent Publications</a:t>
            </a:r>
            <a:r>
              <a:rPr lang="en-US" altLang="en-US">
                <a:solidFill>
                  <a:srgbClr val="000000"/>
                </a:solidFill>
              </a:rPr>
              <a:t> and created a </a:t>
            </a:r>
            <a:r>
              <a:rPr lang="en-US" altLang="en-US" b="1">
                <a:solidFill>
                  <a:srgbClr val="000000"/>
                </a:solidFill>
                <a:latin typeface="LucidaSansTypewriter" pitchFamily="49" charset="0"/>
              </a:rPr>
              <a:t>ul</a:t>
            </a:r>
            <a:r>
              <a:rPr lang="en-US" altLang="en-US">
                <a:solidFill>
                  <a:srgbClr val="000000"/>
                </a:solidFill>
              </a:rPr>
              <a:t> element with seven </a:t>
            </a:r>
            <a:r>
              <a:rPr lang="en-US" altLang="en-US" b="1">
                <a:solidFill>
                  <a:srgbClr val="000000"/>
                </a:solidFill>
                <a:latin typeface="LucidaSansTypewriter" pitchFamily="49" charset="0"/>
              </a:rPr>
              <a:t>li</a:t>
            </a:r>
            <a:r>
              <a:rPr lang="en-US" altLang="en-US">
                <a:solidFill>
                  <a:srgbClr val="000000"/>
                </a:solidFill>
              </a:rPr>
              <a:t> elements that link to the corresponding web pages for each book.</a:t>
            </a:r>
          </a:p>
        </p:txBody>
      </p:sp>
      <p:sp>
        <p:nvSpPr>
          <p:cNvPr id="3" name="Footer Placeholder 2">
            <a:extLst>
              <a:ext uri="{FF2B5EF4-FFF2-40B4-BE49-F238E27FC236}">
                <a16:creationId xmlns:a16="http://schemas.microsoft.com/office/drawing/2014/main" id="{C96D605B-3871-3146-2273-4D80B4C8C909}"/>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CCA1-5ED0-CB33-7C1D-6A99A140AB44}"/>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3.3.3 </a:t>
            </a:r>
            <a:r>
              <a:rPr lang="en-US">
                <a:solidFill>
                  <a:srgbClr val="33B38C"/>
                </a:solidFill>
                <a:latin typeface="Lucida Console"/>
              </a:rPr>
              <a:t>figure</a:t>
            </a:r>
            <a:r>
              <a:rPr lang="en-US">
                <a:solidFill>
                  <a:srgbClr val="33B38C"/>
                </a:solidFill>
                <a:latin typeface="Goudy Sans Medium"/>
              </a:rPr>
              <a:t> Element and </a:t>
            </a:r>
            <a:r>
              <a:rPr lang="en-US">
                <a:solidFill>
                  <a:srgbClr val="33B38C"/>
                </a:solidFill>
                <a:latin typeface="Lucida Console"/>
              </a:rPr>
              <a:t>figcaption</a:t>
            </a:r>
            <a:r>
              <a:rPr lang="en-US">
                <a:solidFill>
                  <a:srgbClr val="33B38C"/>
                </a:solidFill>
                <a:latin typeface="Goudy Sans Medium"/>
              </a:rPr>
              <a:t> Element</a:t>
            </a:r>
          </a:p>
        </p:txBody>
      </p:sp>
      <p:sp>
        <p:nvSpPr>
          <p:cNvPr id="82947" name="Text Placeholder 2">
            <a:extLst>
              <a:ext uri="{FF2B5EF4-FFF2-40B4-BE49-F238E27FC236}">
                <a16:creationId xmlns:a16="http://schemas.microsoft.com/office/drawing/2014/main" id="{81E0DA64-A586-CDE9-84C8-FBBC62E64575}"/>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figure element</a:t>
            </a:r>
            <a:r>
              <a:rPr lang="en-US" altLang="en-US">
                <a:solidFill>
                  <a:srgbClr val="000000"/>
                </a:solidFill>
              </a:rPr>
              <a:t> describes a figure (such as an image, chart or table) in the document so that it could be moved to the side of the page or to another page. </a:t>
            </a:r>
          </a:p>
          <a:p>
            <a:pPr eaLnBrk="1" hangingPunct="1"/>
            <a:r>
              <a:rPr lang="en-US" altLang="en-US">
                <a:solidFill>
                  <a:srgbClr val="000000"/>
                </a:solidFill>
              </a:rPr>
              <a:t>The </a:t>
            </a:r>
            <a:r>
              <a:rPr lang="en-US" altLang="en-US">
                <a:solidFill>
                  <a:srgbClr val="0000FF"/>
                </a:solidFill>
              </a:rPr>
              <a:t>figcaption element</a:t>
            </a:r>
            <a:r>
              <a:rPr lang="en-US" altLang="en-US">
                <a:solidFill>
                  <a:srgbClr val="000000"/>
                </a:solidFill>
              </a:rPr>
              <a:t> provides a caption for the image in the </a:t>
            </a:r>
            <a:r>
              <a:rPr lang="en-US" altLang="en-US">
                <a:solidFill>
                  <a:srgbClr val="000000"/>
                </a:solidFill>
                <a:latin typeface="Lucida Console" panose="020B0609040504020204" pitchFamily="49" charset="0"/>
              </a:rPr>
              <a:t>figure</a:t>
            </a:r>
            <a:r>
              <a:rPr lang="en-US" altLang="en-US">
                <a:solidFill>
                  <a:srgbClr val="000000"/>
                </a:solidFill>
              </a:rPr>
              <a:t> element. </a:t>
            </a:r>
          </a:p>
        </p:txBody>
      </p:sp>
      <p:sp>
        <p:nvSpPr>
          <p:cNvPr id="3" name="Footer Placeholder 2">
            <a:extLst>
              <a:ext uri="{FF2B5EF4-FFF2-40B4-BE49-F238E27FC236}">
                <a16:creationId xmlns:a16="http://schemas.microsoft.com/office/drawing/2014/main" id="{4119A0E6-81D2-7B12-2579-8AD073ADD547}"/>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C41F-ED74-317B-37E9-EC21D7F88B0B}"/>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3.3.4 </a:t>
            </a:r>
            <a:r>
              <a:rPr lang="en-US">
                <a:solidFill>
                  <a:srgbClr val="33B38C"/>
                </a:solidFill>
                <a:latin typeface="Lucida Console"/>
              </a:rPr>
              <a:t>article</a:t>
            </a:r>
            <a:r>
              <a:rPr lang="en-US">
                <a:solidFill>
                  <a:srgbClr val="33B38C"/>
                </a:solidFill>
                <a:latin typeface="Goudy Sans Medium"/>
              </a:rPr>
              <a:t> Element</a:t>
            </a:r>
          </a:p>
        </p:txBody>
      </p:sp>
      <p:sp>
        <p:nvSpPr>
          <p:cNvPr id="83971" name="Text Placeholder 2">
            <a:extLst>
              <a:ext uri="{FF2B5EF4-FFF2-40B4-BE49-F238E27FC236}">
                <a16:creationId xmlns:a16="http://schemas.microsoft.com/office/drawing/2014/main" id="{B5E49F4E-D385-D4FD-8A52-84BD13931BFD}"/>
              </a:ext>
            </a:extLst>
          </p:cNvPr>
          <p:cNvSpPr>
            <a:spLocks noGrp="1"/>
          </p:cNvSpPr>
          <p:nvPr>
            <p:ph type="body" idx="1"/>
          </p:nvPr>
        </p:nvSpPr>
        <p:spPr/>
        <p:txBody>
          <a:bodyPr/>
          <a:lstStyle/>
          <a:p>
            <a:pPr eaLnBrk="1" hangingPunct="1"/>
            <a:r>
              <a:rPr lang="en-US" altLang="en-US">
                <a:solidFill>
                  <a:srgbClr val="000000"/>
                </a:solidFill>
              </a:rPr>
              <a:t>The </a:t>
            </a:r>
            <a:r>
              <a:rPr lang="en-US" altLang="en-US" b="1">
                <a:solidFill>
                  <a:srgbClr val="000000"/>
                </a:solidFill>
                <a:latin typeface="LucidaSansTypewriter" pitchFamily="49" charset="0"/>
              </a:rPr>
              <a:t>article</a:t>
            </a:r>
            <a:r>
              <a:rPr lang="en-US" altLang="en-US">
                <a:solidFill>
                  <a:srgbClr val="000000"/>
                </a:solidFill>
              </a:rPr>
              <a:t> element describes standalone content that could potentially be used or distributed elsewhere, such as a news article, forum post or blog entry. </a:t>
            </a:r>
          </a:p>
          <a:p>
            <a:pPr eaLnBrk="1" hangingPunct="1"/>
            <a:r>
              <a:rPr lang="en-US" altLang="en-US">
                <a:solidFill>
                  <a:srgbClr val="000000"/>
                </a:solidFill>
              </a:rPr>
              <a:t>You can nest </a:t>
            </a:r>
            <a:r>
              <a:rPr lang="en-US" altLang="en-US">
                <a:solidFill>
                  <a:srgbClr val="000000"/>
                </a:solidFill>
                <a:latin typeface="Lucida Console" panose="020B0609040504020204" pitchFamily="49" charset="0"/>
              </a:rPr>
              <a:t>article</a:t>
            </a:r>
            <a:r>
              <a:rPr lang="en-US" altLang="en-US">
                <a:solidFill>
                  <a:srgbClr val="000000"/>
                </a:solidFill>
              </a:rPr>
              <a:t> elements. For example, you might have reader comments about a magazine nested as an </a:t>
            </a:r>
            <a:r>
              <a:rPr lang="en-US" altLang="en-US">
                <a:solidFill>
                  <a:srgbClr val="000000"/>
                </a:solidFill>
                <a:latin typeface="Lucida Console" panose="020B0609040504020204" pitchFamily="49" charset="0"/>
              </a:rPr>
              <a:t>article</a:t>
            </a:r>
            <a:r>
              <a:rPr lang="en-US" altLang="en-US">
                <a:solidFill>
                  <a:srgbClr val="000000"/>
                </a:solidFill>
              </a:rPr>
              <a:t> within the magazine </a:t>
            </a:r>
            <a:r>
              <a:rPr lang="en-US" altLang="en-US">
                <a:solidFill>
                  <a:srgbClr val="000000"/>
                </a:solidFill>
                <a:latin typeface="Lucida Console" panose="020B0609040504020204" pitchFamily="49" charset="0"/>
              </a:rPr>
              <a:t>article</a:t>
            </a:r>
            <a:r>
              <a:rPr lang="en-US" altLang="en-US">
                <a:solidFill>
                  <a:srgbClr val="000000"/>
                </a:solidFill>
              </a:rPr>
              <a:t>.</a:t>
            </a:r>
          </a:p>
        </p:txBody>
      </p:sp>
      <p:sp>
        <p:nvSpPr>
          <p:cNvPr id="3" name="Footer Placeholder 2">
            <a:extLst>
              <a:ext uri="{FF2B5EF4-FFF2-40B4-BE49-F238E27FC236}">
                <a16:creationId xmlns:a16="http://schemas.microsoft.com/office/drawing/2014/main" id="{2F997FC5-1B21-D7A5-D79B-28F6316B13CA}"/>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A2C5-7461-E629-B862-5BB3CBC9901C}"/>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3.3.5 </a:t>
            </a:r>
            <a:r>
              <a:rPr lang="en-US">
                <a:solidFill>
                  <a:srgbClr val="33B38C"/>
                </a:solidFill>
                <a:latin typeface="Lucida Console"/>
              </a:rPr>
              <a:t>summary</a:t>
            </a:r>
            <a:r>
              <a:rPr lang="en-US">
                <a:solidFill>
                  <a:srgbClr val="33B38C"/>
                </a:solidFill>
                <a:latin typeface="Goudy Sans Medium"/>
              </a:rPr>
              <a:t> Element and </a:t>
            </a:r>
            <a:r>
              <a:rPr lang="en-US">
                <a:solidFill>
                  <a:srgbClr val="33B38C"/>
                </a:solidFill>
                <a:latin typeface="Lucida Console"/>
              </a:rPr>
              <a:t>details</a:t>
            </a:r>
            <a:r>
              <a:rPr lang="en-US">
                <a:solidFill>
                  <a:srgbClr val="33B38C"/>
                </a:solidFill>
                <a:latin typeface="Goudy Sans Medium"/>
              </a:rPr>
              <a:t> Element</a:t>
            </a:r>
          </a:p>
        </p:txBody>
      </p:sp>
      <p:sp>
        <p:nvSpPr>
          <p:cNvPr id="84995" name="Text Placeholder 2">
            <a:extLst>
              <a:ext uri="{FF2B5EF4-FFF2-40B4-BE49-F238E27FC236}">
                <a16:creationId xmlns:a16="http://schemas.microsoft.com/office/drawing/2014/main" id="{C7D4B524-5C54-A621-3F88-E86D1CACF2DA}"/>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summary element</a:t>
            </a:r>
            <a:r>
              <a:rPr lang="en-US" altLang="en-US">
                <a:solidFill>
                  <a:srgbClr val="000000"/>
                </a:solidFill>
              </a:rPr>
              <a:t> displays a right-pointing arrow next to a summary or caption when the document is rendered in a browser (Fig. 3.19). </a:t>
            </a:r>
          </a:p>
          <a:p>
            <a:pPr eaLnBrk="1" hangingPunct="1"/>
            <a:r>
              <a:rPr lang="en-US" altLang="en-US">
                <a:solidFill>
                  <a:srgbClr val="000000"/>
                </a:solidFill>
              </a:rPr>
              <a:t>When clicked, the arrow points downward and reveals the content in the </a:t>
            </a:r>
            <a:r>
              <a:rPr lang="en-US" altLang="en-US">
                <a:solidFill>
                  <a:srgbClr val="0000FF"/>
                </a:solidFill>
              </a:rPr>
              <a:t>details element</a:t>
            </a:r>
            <a:r>
              <a:rPr lang="en-US" altLang="en-US">
                <a:solidFill>
                  <a:srgbClr val="000000"/>
                </a:solidFill>
              </a:rPr>
              <a:t>. </a:t>
            </a:r>
          </a:p>
          <a:p>
            <a:pPr eaLnBrk="1" hangingPunct="1"/>
            <a:endParaRPr lang="en-US" altLang="en-US">
              <a:solidFill>
                <a:srgbClr val="000000"/>
              </a:solidFill>
            </a:endParaRPr>
          </a:p>
        </p:txBody>
      </p:sp>
      <p:sp>
        <p:nvSpPr>
          <p:cNvPr id="3" name="Footer Placeholder 2">
            <a:extLst>
              <a:ext uri="{FF2B5EF4-FFF2-40B4-BE49-F238E27FC236}">
                <a16:creationId xmlns:a16="http://schemas.microsoft.com/office/drawing/2014/main" id="{504FB36D-069C-7359-182D-E0541903B985}"/>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iw3htp5_03_HTML5_pt2_Page_45">
            <a:extLst>
              <a:ext uri="{FF2B5EF4-FFF2-40B4-BE49-F238E27FC236}">
                <a16:creationId xmlns:a16="http://schemas.microsoft.com/office/drawing/2014/main" id="{972C0E92-91F8-99EE-E70A-7E1A5C3CF2A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E1B22DE-9CC4-E748-B140-E3ED0F8A0F6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iw3htp5_03_HTML5_pt2_Page_46">
            <a:extLst>
              <a:ext uri="{FF2B5EF4-FFF2-40B4-BE49-F238E27FC236}">
                <a16:creationId xmlns:a16="http://schemas.microsoft.com/office/drawing/2014/main" id="{8F195C89-05DB-28E8-6341-B26B2FE86BD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14F6588-713C-39D9-BB46-DB6A4BB95B19}"/>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1845-5138-4627-C15C-FD7BBB70AA8D}"/>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3.3.6 </a:t>
            </a:r>
            <a:r>
              <a:rPr lang="en-US">
                <a:solidFill>
                  <a:srgbClr val="33B38C"/>
                </a:solidFill>
                <a:latin typeface="Lucida Console"/>
              </a:rPr>
              <a:t>section</a:t>
            </a:r>
            <a:r>
              <a:rPr lang="en-US">
                <a:solidFill>
                  <a:srgbClr val="33B38C"/>
                </a:solidFill>
                <a:latin typeface="Goudy Sans Medium"/>
              </a:rPr>
              <a:t> Element</a:t>
            </a:r>
          </a:p>
        </p:txBody>
      </p:sp>
      <p:sp>
        <p:nvSpPr>
          <p:cNvPr id="88067" name="Text Placeholder 2">
            <a:extLst>
              <a:ext uri="{FF2B5EF4-FFF2-40B4-BE49-F238E27FC236}">
                <a16:creationId xmlns:a16="http://schemas.microsoft.com/office/drawing/2014/main" id="{788A68CF-8A0B-F2C3-D694-CB26E072D280}"/>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section element</a:t>
            </a:r>
            <a:r>
              <a:rPr lang="en-US" altLang="en-US">
                <a:solidFill>
                  <a:srgbClr val="000000"/>
                </a:solidFill>
              </a:rPr>
              <a:t> describes a section of a document, usually with a heading for each section—these elements can be nested. </a:t>
            </a:r>
          </a:p>
          <a:p>
            <a:pPr eaLnBrk="1" hangingPunct="1"/>
            <a:r>
              <a:rPr lang="en-US" altLang="en-US">
                <a:solidFill>
                  <a:srgbClr val="000000"/>
                </a:solidFill>
              </a:rPr>
              <a:t>In this example, we broke the document into three </a:t>
            </a:r>
            <a:r>
              <a:rPr lang="en-US" altLang="en-US">
                <a:solidFill>
                  <a:srgbClr val="000000"/>
                </a:solidFill>
                <a:latin typeface="Lucida Console" panose="020B0609040504020204" pitchFamily="49" charset="0"/>
              </a:rPr>
              <a:t>section</a:t>
            </a:r>
            <a:r>
              <a:rPr lang="en-US" altLang="en-US">
                <a:solidFill>
                  <a:srgbClr val="000000"/>
                </a:solidFill>
              </a:rPr>
              <a:t>s—the first is </a:t>
            </a:r>
            <a:r>
              <a:rPr lang="en-US" altLang="en-US">
                <a:solidFill>
                  <a:srgbClr val="000000"/>
                </a:solidFill>
                <a:latin typeface="Arial" panose="020B0604020202020204" pitchFamily="34" charset="0"/>
              </a:rPr>
              <a:t>Recent Publications</a:t>
            </a:r>
            <a:r>
              <a:rPr lang="en-US" altLang="en-US">
                <a:solidFill>
                  <a:srgbClr val="000000"/>
                </a:solidFill>
              </a:rPr>
              <a:t>. </a:t>
            </a:r>
          </a:p>
          <a:p>
            <a:pPr eaLnBrk="1" hangingPunct="1"/>
            <a:r>
              <a:rPr lang="en-US" altLang="en-US">
                <a:solidFill>
                  <a:srgbClr val="000000"/>
                </a:solidFill>
              </a:rPr>
              <a:t>The </a:t>
            </a:r>
            <a:r>
              <a:rPr lang="en-US" altLang="en-US">
                <a:solidFill>
                  <a:srgbClr val="000000"/>
                </a:solidFill>
                <a:latin typeface="Lucida Console" panose="020B0609040504020204" pitchFamily="49" charset="0"/>
              </a:rPr>
              <a:t>section</a:t>
            </a:r>
            <a:r>
              <a:rPr lang="en-US" altLang="en-US">
                <a:solidFill>
                  <a:srgbClr val="000000"/>
                </a:solidFill>
              </a:rPr>
              <a:t> element may also be nested in an article. </a:t>
            </a:r>
          </a:p>
        </p:txBody>
      </p:sp>
      <p:sp>
        <p:nvSpPr>
          <p:cNvPr id="3" name="Footer Placeholder 2">
            <a:extLst>
              <a:ext uri="{FF2B5EF4-FFF2-40B4-BE49-F238E27FC236}">
                <a16:creationId xmlns:a16="http://schemas.microsoft.com/office/drawing/2014/main" id="{DEAB7638-5877-9891-65D3-7B60EB8B207F}"/>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1148-9296-808D-5726-A125FA0AF644}"/>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3.3.7 </a:t>
            </a:r>
            <a:r>
              <a:rPr lang="en-US">
                <a:solidFill>
                  <a:srgbClr val="33B38C"/>
                </a:solidFill>
                <a:latin typeface="Lucida Console"/>
              </a:rPr>
              <a:t>aside</a:t>
            </a:r>
            <a:r>
              <a:rPr lang="en-US">
                <a:solidFill>
                  <a:srgbClr val="33B38C"/>
                </a:solidFill>
                <a:latin typeface="Goudy Sans Medium"/>
              </a:rPr>
              <a:t> Element</a:t>
            </a:r>
          </a:p>
        </p:txBody>
      </p:sp>
      <p:sp>
        <p:nvSpPr>
          <p:cNvPr id="89091" name="Text Placeholder 2">
            <a:extLst>
              <a:ext uri="{FF2B5EF4-FFF2-40B4-BE49-F238E27FC236}">
                <a16:creationId xmlns:a16="http://schemas.microsoft.com/office/drawing/2014/main" id="{CEC5741A-F4C7-BC3C-4173-B011AE7861FD}"/>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aside element</a:t>
            </a:r>
            <a:r>
              <a:rPr lang="en-US" altLang="en-US">
                <a:solidFill>
                  <a:srgbClr val="000000"/>
                </a:solidFill>
              </a:rPr>
              <a:t> describes content that’s related to the surrounding content (such as an </a:t>
            </a:r>
            <a:r>
              <a:rPr lang="en-US" altLang="en-US">
                <a:solidFill>
                  <a:srgbClr val="000000"/>
                </a:solidFill>
                <a:latin typeface="Lucida Console" panose="020B0609040504020204" pitchFamily="49" charset="0"/>
              </a:rPr>
              <a:t>article</a:t>
            </a:r>
            <a:r>
              <a:rPr lang="en-US" altLang="en-US">
                <a:solidFill>
                  <a:srgbClr val="000000"/>
                </a:solidFill>
              </a:rPr>
              <a:t>) but is somewhat separate from the flow of the text. </a:t>
            </a:r>
          </a:p>
          <a:p>
            <a:pPr eaLnBrk="1" hangingPunct="1"/>
            <a:r>
              <a:rPr lang="en-US" altLang="en-US">
                <a:solidFill>
                  <a:srgbClr val="000000"/>
                </a:solidFill>
              </a:rPr>
              <a:t>For example, an </a:t>
            </a:r>
            <a:r>
              <a:rPr lang="en-US" altLang="en-US">
                <a:solidFill>
                  <a:srgbClr val="000000"/>
                </a:solidFill>
                <a:latin typeface="Lucida Console" panose="020B0609040504020204" pitchFamily="49" charset="0"/>
              </a:rPr>
              <a:t>aside</a:t>
            </a:r>
            <a:r>
              <a:rPr lang="en-US" altLang="en-US">
                <a:solidFill>
                  <a:srgbClr val="000000"/>
                </a:solidFill>
              </a:rPr>
              <a:t> in a news story might include some background history. </a:t>
            </a:r>
          </a:p>
        </p:txBody>
      </p:sp>
      <p:sp>
        <p:nvSpPr>
          <p:cNvPr id="3" name="Footer Placeholder 2">
            <a:extLst>
              <a:ext uri="{FF2B5EF4-FFF2-40B4-BE49-F238E27FC236}">
                <a16:creationId xmlns:a16="http://schemas.microsoft.com/office/drawing/2014/main" id="{46F90D96-A236-2CC3-F1C0-61410D9B5E29}"/>
              </a:ext>
            </a:extLst>
          </p:cNvPr>
          <p:cNvSpPr>
            <a:spLocks noGrp="1"/>
          </p:cNvSpPr>
          <p:nvPr>
            <p:ph type="ftr" sz="quarter" idx="11"/>
          </p:nvPr>
        </p:nvSpPr>
        <p:spPr/>
        <p:txBody>
          <a:bodyPr/>
          <a:lstStyle/>
          <a:p>
            <a:pPr>
              <a:defRPr/>
            </a:pPr>
            <a:r>
              <a:rPr lang="en-US" dirty="0"/>
              <a:t>Copyright © Pearson, Inc. 2013.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9E35-BAE0-A06B-6231-2B35C19E0737}"/>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3.3.8 </a:t>
            </a:r>
            <a:r>
              <a:rPr lang="en-US">
                <a:solidFill>
                  <a:srgbClr val="33B38C"/>
                </a:solidFill>
                <a:latin typeface="Lucida Console"/>
              </a:rPr>
              <a:t>meter</a:t>
            </a:r>
            <a:r>
              <a:rPr lang="en-US">
                <a:solidFill>
                  <a:srgbClr val="33B38C"/>
                </a:solidFill>
                <a:latin typeface="Goudy Sans Medium"/>
              </a:rPr>
              <a:t> Element</a:t>
            </a:r>
          </a:p>
        </p:txBody>
      </p:sp>
      <p:sp>
        <p:nvSpPr>
          <p:cNvPr id="90115" name="Text Placeholder 2">
            <a:extLst>
              <a:ext uri="{FF2B5EF4-FFF2-40B4-BE49-F238E27FC236}">
                <a16:creationId xmlns:a16="http://schemas.microsoft.com/office/drawing/2014/main" id="{1CB28752-7ACD-4F9B-BD0E-1CCA95BEDC86}"/>
              </a:ext>
            </a:extLst>
          </p:cNvPr>
          <p:cNvSpPr>
            <a:spLocks noGrp="1"/>
          </p:cNvSpPr>
          <p:nvPr>
            <p:ph type="body" idx="1"/>
          </p:nvPr>
        </p:nvSpPr>
        <p:spPr/>
        <p:txBody>
          <a:bodyPr/>
          <a:lstStyle/>
          <a:p>
            <a:pPr eaLnBrk="1" hangingPunct="1">
              <a:lnSpc>
                <a:spcPct val="90000"/>
              </a:lnSpc>
            </a:pPr>
            <a:r>
              <a:rPr lang="en-US" altLang="en-US" sz="2500">
                <a:solidFill>
                  <a:srgbClr val="000000"/>
                </a:solidFill>
              </a:rPr>
              <a:t>The </a:t>
            </a:r>
            <a:r>
              <a:rPr lang="en-US" altLang="en-US" sz="2500">
                <a:solidFill>
                  <a:srgbClr val="0000FF"/>
                </a:solidFill>
              </a:rPr>
              <a:t>meter element</a:t>
            </a:r>
            <a:r>
              <a:rPr lang="en-US" altLang="en-US" sz="2500">
                <a:solidFill>
                  <a:srgbClr val="000000"/>
                </a:solidFill>
              </a:rPr>
              <a:t> renders a visual representation of a measure within a range (Fig. 3.20). </a:t>
            </a:r>
          </a:p>
          <a:p>
            <a:pPr eaLnBrk="1" hangingPunct="1">
              <a:lnSpc>
                <a:spcPct val="90000"/>
              </a:lnSpc>
            </a:pPr>
            <a:r>
              <a:rPr lang="en-US" altLang="en-US" sz="2500">
                <a:solidFill>
                  <a:srgbClr val="000000"/>
                </a:solidFill>
              </a:rPr>
              <a:t>In this example, we show the results of a recent web survey we did. </a:t>
            </a:r>
          </a:p>
          <a:p>
            <a:pPr eaLnBrk="1" hangingPunct="1">
              <a:lnSpc>
                <a:spcPct val="90000"/>
              </a:lnSpc>
            </a:pPr>
            <a:r>
              <a:rPr lang="en-US" altLang="en-US" sz="2500">
                <a:solidFill>
                  <a:srgbClr val="000000"/>
                </a:solidFill>
              </a:rPr>
              <a:t>The </a:t>
            </a:r>
            <a:r>
              <a:rPr lang="en-US" altLang="en-US" sz="2500">
                <a:solidFill>
                  <a:srgbClr val="000000"/>
                </a:solidFill>
                <a:latin typeface="Lucida Console" panose="020B0609040504020204" pitchFamily="49" charset="0"/>
              </a:rPr>
              <a:t>min</a:t>
            </a:r>
            <a:r>
              <a:rPr lang="en-US" altLang="en-US" sz="2500">
                <a:solidFill>
                  <a:srgbClr val="000000"/>
                </a:solidFill>
              </a:rPr>
              <a:t> attribute is </a:t>
            </a:r>
            <a:r>
              <a:rPr lang="en-US" altLang="en-US" sz="2500">
                <a:solidFill>
                  <a:srgbClr val="000000"/>
                </a:solidFill>
                <a:latin typeface="Lucida Console" panose="020B0609040504020204" pitchFamily="49" charset="0"/>
              </a:rPr>
              <a:t>"0"</a:t>
            </a:r>
            <a:r>
              <a:rPr lang="en-US" altLang="en-US" sz="2500">
                <a:solidFill>
                  <a:srgbClr val="000000"/>
                </a:solidFill>
              </a:rPr>
              <a:t> and a </a:t>
            </a:r>
            <a:r>
              <a:rPr lang="en-US" altLang="en-US" sz="2500">
                <a:solidFill>
                  <a:srgbClr val="000000"/>
                </a:solidFill>
                <a:latin typeface="Lucida Console" panose="020B0609040504020204" pitchFamily="49" charset="0"/>
              </a:rPr>
              <a:t>max</a:t>
            </a:r>
            <a:r>
              <a:rPr lang="en-US" altLang="en-US" sz="2500">
                <a:solidFill>
                  <a:srgbClr val="000000"/>
                </a:solidFill>
              </a:rPr>
              <a:t> attribute is </a:t>
            </a:r>
            <a:r>
              <a:rPr lang="en-US" altLang="en-US" sz="2500">
                <a:solidFill>
                  <a:srgbClr val="000000"/>
                </a:solidFill>
                <a:latin typeface="Lucida Console" panose="020B0609040504020204" pitchFamily="49" charset="0"/>
              </a:rPr>
              <a:t>"54"</a:t>
            </a:r>
            <a:r>
              <a:rPr lang="en-US" altLang="en-US" sz="2500">
                <a:solidFill>
                  <a:srgbClr val="000000"/>
                </a:solidFill>
              </a:rPr>
              <a:t> —indicating the total number of responses to our survey. </a:t>
            </a:r>
          </a:p>
          <a:p>
            <a:pPr eaLnBrk="1" hangingPunct="1">
              <a:lnSpc>
                <a:spcPct val="90000"/>
              </a:lnSpc>
            </a:pPr>
            <a:r>
              <a:rPr lang="en-US" altLang="en-US" sz="2500">
                <a:solidFill>
                  <a:srgbClr val="000000"/>
                </a:solidFill>
              </a:rPr>
              <a:t>The </a:t>
            </a:r>
            <a:r>
              <a:rPr lang="en-US" altLang="en-US" sz="2500">
                <a:solidFill>
                  <a:srgbClr val="000000"/>
                </a:solidFill>
                <a:latin typeface="Lucida Console" panose="020B0609040504020204" pitchFamily="49" charset="0"/>
              </a:rPr>
              <a:t>value</a:t>
            </a:r>
            <a:r>
              <a:rPr lang="en-US" altLang="en-US" sz="2500">
                <a:solidFill>
                  <a:srgbClr val="000000"/>
                </a:solidFill>
              </a:rPr>
              <a:t> attribute is </a:t>
            </a:r>
            <a:r>
              <a:rPr lang="en-US" altLang="en-US" sz="2500">
                <a:solidFill>
                  <a:srgbClr val="000000"/>
                </a:solidFill>
                <a:latin typeface="Lucida Console" panose="020B0609040504020204" pitchFamily="49" charset="0"/>
              </a:rPr>
              <a:t>"14"</a:t>
            </a:r>
            <a:r>
              <a:rPr lang="en-US" altLang="en-US" sz="2500">
                <a:solidFill>
                  <a:srgbClr val="000000"/>
                </a:solidFill>
              </a:rPr>
              <a:t>, representing the total number of people who responded “yes” to our survey question.</a:t>
            </a:r>
          </a:p>
        </p:txBody>
      </p:sp>
      <p:sp>
        <p:nvSpPr>
          <p:cNvPr id="4" name="Footer Placeholder 3">
            <a:extLst>
              <a:ext uri="{FF2B5EF4-FFF2-40B4-BE49-F238E27FC236}">
                <a16:creationId xmlns:a16="http://schemas.microsoft.com/office/drawing/2014/main" id="{91847223-70A4-6857-8FB6-3F05EB87C4FE}"/>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iw3htp5_03_HTML5_pt2_Page_07">
            <a:extLst>
              <a:ext uri="{FF2B5EF4-FFF2-40B4-BE49-F238E27FC236}">
                <a16:creationId xmlns:a16="http://schemas.microsoft.com/office/drawing/2014/main" id="{AB0911B5-20F3-F907-1FD0-89C26604021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11B5FB5-13C7-1433-811E-19501A130D5C}"/>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iw3htp5_03_HTML5_pt2_Page_47">
            <a:extLst>
              <a:ext uri="{FF2B5EF4-FFF2-40B4-BE49-F238E27FC236}">
                <a16:creationId xmlns:a16="http://schemas.microsoft.com/office/drawing/2014/main" id="{A928A110-3BF0-85AB-6AA4-832E0DC1695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C5D4BDC-D830-7E41-5F77-6AA5204DA484}"/>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004F-C8AC-5C8A-7A10-444B1395F543}"/>
              </a:ext>
            </a:extLst>
          </p:cNvPr>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3.3.9 </a:t>
            </a:r>
            <a:r>
              <a:rPr lang="en-US">
                <a:solidFill>
                  <a:srgbClr val="33B38C"/>
                </a:solidFill>
                <a:latin typeface="Lucida Console"/>
              </a:rPr>
              <a:t>footer</a:t>
            </a:r>
            <a:r>
              <a:rPr lang="en-US">
                <a:solidFill>
                  <a:srgbClr val="33B38C"/>
                </a:solidFill>
                <a:latin typeface="Goudy Sans Medium"/>
              </a:rPr>
              <a:t> Element</a:t>
            </a:r>
          </a:p>
        </p:txBody>
      </p:sp>
      <p:sp>
        <p:nvSpPr>
          <p:cNvPr id="92163" name="Text Placeholder 2">
            <a:extLst>
              <a:ext uri="{FF2B5EF4-FFF2-40B4-BE49-F238E27FC236}">
                <a16:creationId xmlns:a16="http://schemas.microsoft.com/office/drawing/2014/main" id="{9E8AC1BD-899D-00B8-5AE8-5F9CF04A33F8}"/>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footer element</a:t>
            </a:r>
            <a:r>
              <a:rPr lang="en-US" altLang="en-US">
                <a:solidFill>
                  <a:srgbClr val="000000"/>
                </a:solidFill>
              </a:rPr>
              <a:t> describes a </a:t>
            </a:r>
            <a:r>
              <a:rPr lang="en-US" altLang="en-US" i="1">
                <a:solidFill>
                  <a:srgbClr val="000000"/>
                </a:solidFill>
              </a:rPr>
              <a:t>footer</a:t>
            </a:r>
            <a:r>
              <a:rPr lang="en-US" altLang="en-US">
                <a:solidFill>
                  <a:srgbClr val="000000"/>
                </a:solidFill>
              </a:rPr>
              <a:t>—content that usually appears at the bottom of the content or </a:t>
            </a:r>
            <a:r>
              <a:rPr lang="en-US" altLang="en-US">
                <a:solidFill>
                  <a:srgbClr val="000000"/>
                </a:solidFill>
                <a:latin typeface="Lucida Console" panose="020B0609040504020204" pitchFamily="49" charset="0"/>
              </a:rPr>
              <a:t>section</a:t>
            </a:r>
            <a:r>
              <a:rPr lang="en-US" altLang="en-US">
                <a:solidFill>
                  <a:srgbClr val="000000"/>
                </a:solidFill>
              </a:rPr>
              <a:t> element. </a:t>
            </a:r>
          </a:p>
          <a:p>
            <a:pPr eaLnBrk="1" hangingPunct="1"/>
            <a:r>
              <a:rPr lang="en-US" altLang="en-US">
                <a:solidFill>
                  <a:srgbClr val="000000"/>
                </a:solidFill>
              </a:rPr>
              <a:t>In this example, we use the </a:t>
            </a:r>
            <a:r>
              <a:rPr lang="en-US" altLang="en-US">
                <a:solidFill>
                  <a:srgbClr val="000000"/>
                </a:solidFill>
                <a:latin typeface="Lucida Console" panose="020B0609040504020204" pitchFamily="49" charset="0"/>
              </a:rPr>
              <a:t>footer</a:t>
            </a:r>
            <a:r>
              <a:rPr lang="en-US" altLang="en-US">
                <a:solidFill>
                  <a:srgbClr val="000000"/>
                </a:solidFill>
              </a:rPr>
              <a:t> to describe the copyright notice and contact information. </a:t>
            </a:r>
          </a:p>
        </p:txBody>
      </p:sp>
      <p:sp>
        <p:nvSpPr>
          <p:cNvPr id="3" name="Footer Placeholder 2">
            <a:extLst>
              <a:ext uri="{FF2B5EF4-FFF2-40B4-BE49-F238E27FC236}">
                <a16:creationId xmlns:a16="http://schemas.microsoft.com/office/drawing/2014/main" id="{BF30DEE2-5EC1-F944-080A-3C9CA064B8F6}"/>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C52E-6F19-E44C-0BA9-E83327AB1122}"/>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3.3.10 </a:t>
            </a:r>
            <a:r>
              <a:rPr lang="en-US">
                <a:solidFill>
                  <a:srgbClr val="33B38C"/>
                </a:solidFill>
                <a:latin typeface="Goudy Sans Medium"/>
              </a:rPr>
              <a:t>Text-Level Semantics: </a:t>
            </a:r>
            <a:r>
              <a:rPr lang="en-US">
                <a:solidFill>
                  <a:srgbClr val="33B38C"/>
                </a:solidFill>
                <a:latin typeface="Lucida Console"/>
              </a:rPr>
              <a:t>mark</a:t>
            </a:r>
            <a:r>
              <a:rPr lang="en-US">
                <a:solidFill>
                  <a:srgbClr val="33B38C"/>
                </a:solidFill>
                <a:latin typeface="Goudy Sans Medium"/>
              </a:rPr>
              <a:t> Element and </a:t>
            </a:r>
            <a:r>
              <a:rPr lang="en-US">
                <a:solidFill>
                  <a:srgbClr val="33B38C"/>
                </a:solidFill>
                <a:latin typeface="Lucida Console"/>
              </a:rPr>
              <a:t>wbr</a:t>
            </a:r>
            <a:r>
              <a:rPr lang="en-US">
                <a:solidFill>
                  <a:srgbClr val="33B38C"/>
                </a:solidFill>
                <a:latin typeface="Goudy Sans Medium"/>
              </a:rPr>
              <a:t> Element</a:t>
            </a:r>
          </a:p>
        </p:txBody>
      </p:sp>
      <p:sp>
        <p:nvSpPr>
          <p:cNvPr id="93187" name="Text Placeholder 2">
            <a:extLst>
              <a:ext uri="{FF2B5EF4-FFF2-40B4-BE49-F238E27FC236}">
                <a16:creationId xmlns:a16="http://schemas.microsoft.com/office/drawing/2014/main" id="{65FD09DB-4C8E-19F4-E212-08A6DC2BD34F}"/>
              </a:ext>
            </a:extLst>
          </p:cNvPr>
          <p:cNvSpPr>
            <a:spLocks noGrp="1"/>
          </p:cNvSpPr>
          <p:nvPr>
            <p:ph type="body" idx="1"/>
          </p:nvPr>
        </p:nvSpPr>
        <p:spPr/>
        <p:txBody>
          <a:bodyPr/>
          <a:lstStyle/>
          <a:p>
            <a:pPr eaLnBrk="1" hangingPunct="1"/>
            <a:r>
              <a:rPr lang="en-US" altLang="en-US">
                <a:solidFill>
                  <a:srgbClr val="000000"/>
                </a:solidFill>
              </a:rPr>
              <a:t>The </a:t>
            </a:r>
            <a:r>
              <a:rPr lang="en-US" altLang="en-US">
                <a:solidFill>
                  <a:srgbClr val="0000FF"/>
                </a:solidFill>
              </a:rPr>
              <a:t>mark element</a:t>
            </a:r>
            <a:r>
              <a:rPr lang="en-US" altLang="en-US">
                <a:solidFill>
                  <a:srgbClr val="000000"/>
                </a:solidFill>
              </a:rPr>
              <a:t> highlights the text that’s enclosed in the element. </a:t>
            </a:r>
          </a:p>
          <a:p>
            <a:pPr eaLnBrk="1" hangingPunct="1"/>
            <a:r>
              <a:rPr lang="en-US" altLang="en-US">
                <a:solidFill>
                  <a:srgbClr val="000000"/>
                </a:solidFill>
              </a:rPr>
              <a:t>The </a:t>
            </a:r>
            <a:r>
              <a:rPr lang="en-US" altLang="en-US">
                <a:solidFill>
                  <a:srgbClr val="0000FF"/>
                </a:solidFill>
              </a:rPr>
              <a:t>wbr element</a:t>
            </a:r>
            <a:r>
              <a:rPr lang="en-US" altLang="en-US">
                <a:solidFill>
                  <a:srgbClr val="000000"/>
                </a:solidFill>
              </a:rPr>
              <a:t> indicates the appropriate place to break a word when the text wraps to multiple lines. </a:t>
            </a:r>
          </a:p>
          <a:p>
            <a:pPr eaLnBrk="1" hangingPunct="1"/>
            <a:r>
              <a:rPr lang="en-US" altLang="en-US">
                <a:solidFill>
                  <a:srgbClr val="000000"/>
                </a:solidFill>
              </a:rPr>
              <a:t>You might use </a:t>
            </a:r>
            <a:r>
              <a:rPr lang="en-US" altLang="en-US">
                <a:solidFill>
                  <a:srgbClr val="000000"/>
                </a:solidFill>
                <a:latin typeface="Lucida Console" panose="020B0609040504020204" pitchFamily="49" charset="0"/>
              </a:rPr>
              <a:t>wbr</a:t>
            </a:r>
            <a:r>
              <a:rPr lang="en-US" altLang="en-US">
                <a:solidFill>
                  <a:srgbClr val="000000"/>
                </a:solidFill>
              </a:rPr>
              <a:t> to prevent a word from breaking in an awkward place.</a:t>
            </a:r>
          </a:p>
        </p:txBody>
      </p:sp>
      <p:sp>
        <p:nvSpPr>
          <p:cNvPr id="3" name="Footer Placeholder 2">
            <a:extLst>
              <a:ext uri="{FF2B5EF4-FFF2-40B4-BE49-F238E27FC236}">
                <a16:creationId xmlns:a16="http://schemas.microsoft.com/office/drawing/2014/main" id="{0D53C01A-BFB1-7C5C-207F-51F3F4EA6E88}"/>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iw3htp5_03_HTML5_pt2_Page_08">
            <a:extLst>
              <a:ext uri="{FF2B5EF4-FFF2-40B4-BE49-F238E27FC236}">
                <a16:creationId xmlns:a16="http://schemas.microsoft.com/office/drawing/2014/main" id="{B562B885-8507-A7C2-6E1A-7A7CA8BC19A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44B7DF4-58EB-78DF-7B2C-CD2C86ECFB08}"/>
              </a:ext>
            </a:extLst>
          </p:cNvPr>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63</TotalTime>
  <Words>3581</Words>
  <Application>Microsoft Office PowerPoint</Application>
  <PresentationFormat>On-screen Show (4:3)</PresentationFormat>
  <Paragraphs>231</Paragraphs>
  <Slides>82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Lucida Sans Unicode</vt:lpstr>
      <vt:lpstr>Arial</vt:lpstr>
      <vt:lpstr>Wingdings 3</vt:lpstr>
      <vt:lpstr>Verdana</vt:lpstr>
      <vt:lpstr>Wingdings 2</vt:lpstr>
      <vt:lpstr>Calibri</vt:lpstr>
      <vt:lpstr>Lucida Console</vt:lpstr>
      <vt:lpstr>AGaramond</vt:lpstr>
      <vt:lpstr>LucidaSansTypewriter</vt:lpstr>
      <vt:lpstr>Concourse</vt:lpstr>
      <vt:lpstr>Chapter 3 Introduction to HTML5:  Part 2</vt:lpstr>
      <vt:lpstr>PowerPoint Presentation</vt:lpstr>
      <vt:lpstr>PowerPoint Presentation</vt:lpstr>
      <vt:lpstr>PowerPoint Presentation</vt:lpstr>
      <vt:lpstr>3.1  New HTML5 Form input Types</vt:lpstr>
      <vt:lpstr>PowerPoint Presentation</vt:lpstr>
      <vt:lpstr>PowerPoint Presentation</vt:lpstr>
      <vt:lpstr>PowerPoint Presentation</vt:lpstr>
      <vt:lpstr>PowerPoint Presentation</vt:lpstr>
      <vt:lpstr>PowerPoint Presentation</vt:lpstr>
      <vt:lpstr>3.1.1 input Type color </vt:lpstr>
      <vt:lpstr>PowerPoint Presentation</vt:lpstr>
      <vt:lpstr>3.1.1 input Type color </vt:lpstr>
      <vt:lpstr>3.1.1 input Type color  (cont.)</vt:lpstr>
      <vt:lpstr>PowerPoint Presentation</vt:lpstr>
      <vt:lpstr>3.1.1 input Type color  (cont.)</vt:lpstr>
      <vt:lpstr>PowerPoint Presentation</vt:lpstr>
      <vt:lpstr>3.1.1 input Type color  (cont.)</vt:lpstr>
      <vt:lpstr>PowerPoint Presentation</vt:lpstr>
      <vt:lpstr>3.1.1 input Type color  (cont.)</vt:lpstr>
      <vt:lpstr>3.1.2 input Type date </vt:lpstr>
      <vt:lpstr>PowerPoint Presentation</vt:lpstr>
      <vt:lpstr>3.1.3 input Type datetime </vt:lpstr>
      <vt:lpstr>3.1.4 input Type datetime-local </vt:lpstr>
      <vt:lpstr>3.1.5 input Type email </vt:lpstr>
      <vt:lpstr>PowerPoint Presentation</vt:lpstr>
      <vt:lpstr>3.1.5 input Type email  (cont.)</vt:lpstr>
      <vt:lpstr>PowerPoint Presentation</vt:lpstr>
      <vt:lpstr>3.1.5 input Type email  (cont.)</vt:lpstr>
      <vt:lpstr>PowerPoint Presentation</vt:lpstr>
      <vt:lpstr>3.1.6 input Type month </vt:lpstr>
      <vt:lpstr>3.1.7 input Type number</vt:lpstr>
      <vt:lpstr>PowerPoint Presentation</vt:lpstr>
      <vt:lpstr>PowerPoint Presentation</vt:lpstr>
      <vt:lpstr>3.1.8 input Type range </vt:lpstr>
      <vt:lpstr>PowerPoint Presentation</vt:lpstr>
      <vt:lpstr>3.1.9 input Type search </vt:lpstr>
      <vt:lpstr>PowerPoint Presentation</vt:lpstr>
      <vt:lpstr>3.1.10 input Type tel </vt:lpstr>
      <vt:lpstr>PowerPoint Presentation</vt:lpstr>
      <vt:lpstr>3.1.11 input Type time </vt:lpstr>
      <vt:lpstr>PowerPoint Presentation</vt:lpstr>
      <vt:lpstr>3.1.12 input Type url </vt:lpstr>
      <vt:lpstr>PowerPoint Presentation</vt:lpstr>
      <vt:lpstr>3.1.13 input Type week </vt:lpstr>
      <vt:lpstr>3.2  input and datalist Elements and autocomplete Attribute</vt:lpstr>
      <vt:lpstr>PowerPoint Presentation</vt:lpstr>
      <vt:lpstr>PowerPoint Presentation</vt:lpstr>
      <vt:lpstr>PowerPoint Presentation</vt:lpstr>
      <vt:lpstr>PowerPoint Presentation</vt:lpstr>
      <vt:lpstr>PowerPoint Presentation</vt:lpstr>
      <vt:lpstr>PowerPoint Presentation</vt:lpstr>
      <vt:lpstr>3.2.1 input Element autocomplete Attribute</vt:lpstr>
      <vt:lpstr>PowerPoint Presentation</vt:lpstr>
      <vt:lpstr>3.2.2 datalist Element</vt:lpstr>
      <vt:lpstr>3.3  Page-Structure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3.3.1 header Element</vt:lpstr>
      <vt:lpstr>3.3.2 nav Element</vt:lpstr>
      <vt:lpstr>3.3.3 figure Element and figcaption Element</vt:lpstr>
      <vt:lpstr>3.3.4 article Element</vt:lpstr>
      <vt:lpstr>3.3.5 summary Element and details Element</vt:lpstr>
      <vt:lpstr>PowerPoint Presentation</vt:lpstr>
      <vt:lpstr>PowerPoint Presentation</vt:lpstr>
      <vt:lpstr>3.3.6 section Element</vt:lpstr>
      <vt:lpstr>3.3.7 aside Element</vt:lpstr>
      <vt:lpstr>3.3.8 meter Element</vt:lpstr>
      <vt:lpstr>PowerPoint Presentation</vt:lpstr>
      <vt:lpstr>3.3.9 footer Element</vt:lpstr>
      <vt:lpstr>3.3.10 Text-Level Semantics: mark Element and wbr Element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HTML5: Part 2</dc:title>
  <dc:creator>Windows User</dc:creator>
  <cp:lastModifiedBy>Dr. Abu Sayed  Md. Mostafizur Rahaman</cp:lastModifiedBy>
  <cp:revision>7</cp:revision>
  <dcterms:created xsi:type="dcterms:W3CDTF">2011-11-25T19:51:27Z</dcterms:created>
  <dcterms:modified xsi:type="dcterms:W3CDTF">2023-02-25T18:25:54Z</dcterms:modified>
</cp:coreProperties>
</file>